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57" r:id="rId2"/>
    <p:sldId id="286" r:id="rId3"/>
    <p:sldId id="291" r:id="rId4"/>
    <p:sldId id="273" r:id="rId5"/>
    <p:sldId id="259" r:id="rId6"/>
    <p:sldId id="258" r:id="rId7"/>
    <p:sldId id="294" r:id="rId8"/>
    <p:sldId id="297" r:id="rId9"/>
    <p:sldId id="280" r:id="rId10"/>
    <p:sldId id="272" r:id="rId11"/>
    <p:sldId id="274" r:id="rId12"/>
    <p:sldId id="275" r:id="rId13"/>
    <p:sldId id="263" r:id="rId14"/>
    <p:sldId id="289" r:id="rId15"/>
    <p:sldId id="277" r:id="rId16"/>
    <p:sldId id="293" r:id="rId17"/>
    <p:sldId id="276" r:id="rId18"/>
    <p:sldId id="281" r:id="rId19"/>
    <p:sldId id="296" r:id="rId20"/>
    <p:sldId id="282" r:id="rId21"/>
    <p:sldId id="288" r:id="rId22"/>
    <p:sldId id="261" r:id="rId23"/>
  </p:sldIdLst>
  <p:sldSz cx="9144000" cy="6858000" type="screen4x3"/>
  <p:notesSz cx="6797675" cy="99266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CCFF"/>
    <a:srgbClr val="FFFF66"/>
    <a:srgbClr val="EAEAEA"/>
    <a:srgbClr val="FF99CC"/>
    <a:srgbClr val="FF9933"/>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21" autoAdjust="0"/>
    <p:restoredTop sz="86126" autoAdjust="0"/>
  </p:normalViewPr>
  <p:slideViewPr>
    <p:cSldViewPr>
      <p:cViewPr varScale="1">
        <p:scale>
          <a:sx n="110" d="100"/>
          <a:sy n="110" d="100"/>
        </p:scale>
        <p:origin x="19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3269" y="77"/>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6400" cy="496889"/>
          </a:xfrm>
          <a:prstGeom prst="rect">
            <a:avLst/>
          </a:prstGeom>
        </p:spPr>
        <p:txBody>
          <a:bodyPr vert="horz" lIns="91431" tIns="45715" rIns="91431" bIns="45715"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29751"/>
            <a:ext cx="2946400" cy="496889"/>
          </a:xfrm>
          <a:prstGeom prst="rect">
            <a:avLst/>
          </a:prstGeom>
        </p:spPr>
        <p:txBody>
          <a:bodyPr vert="horz" lIns="91431" tIns="45715" rIns="91431" bIns="45715" rtlCol="0" anchor="b"/>
          <a:lstStyle>
            <a:lvl1pPr algn="l">
              <a:defRPr sz="1200"/>
            </a:lvl1pPr>
          </a:lstStyle>
          <a:p>
            <a:endParaRPr kumimoji="1" lang="ja-JP" altLang="en-US"/>
          </a:p>
        </p:txBody>
      </p:sp>
    </p:spTree>
    <p:extLst>
      <p:ext uri="{BB962C8B-B14F-4D97-AF65-F5344CB8AC3E}">
        <p14:creationId xmlns:p14="http://schemas.microsoft.com/office/powerpoint/2010/main" val="39277349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2" y="5"/>
            <a:ext cx="2946247" cy="496731"/>
          </a:xfrm>
          <a:prstGeom prst="rect">
            <a:avLst/>
          </a:prstGeom>
          <a:noFill/>
          <a:ln w="9525">
            <a:noFill/>
            <a:miter lim="800000"/>
            <a:headEnd/>
            <a:tailEnd/>
          </a:ln>
          <a:effectLst/>
        </p:spPr>
        <p:txBody>
          <a:bodyPr vert="horz" wrap="square" lIns="92097" tIns="46048" rIns="92097" bIns="46048"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65539" name="Rectangle 3"/>
          <p:cNvSpPr>
            <a:spLocks noGrp="1" noChangeArrowheads="1"/>
          </p:cNvSpPr>
          <p:nvPr>
            <p:ph type="dt" idx="1"/>
          </p:nvPr>
        </p:nvSpPr>
        <p:spPr bwMode="auto">
          <a:xfrm>
            <a:off x="3849827" y="5"/>
            <a:ext cx="2946246" cy="496731"/>
          </a:xfrm>
          <a:prstGeom prst="rect">
            <a:avLst/>
          </a:prstGeom>
          <a:noFill/>
          <a:ln w="9525">
            <a:noFill/>
            <a:miter lim="800000"/>
            <a:headEnd/>
            <a:tailEnd/>
          </a:ln>
          <a:effectLst/>
        </p:spPr>
        <p:txBody>
          <a:bodyPr vert="horz" wrap="square" lIns="92097" tIns="46048" rIns="92097" bIns="46048"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26628" name="Rectangle 4"/>
          <p:cNvSpPr>
            <a:spLocks noGrp="1" noRot="1" noChangeAspect="1" noChangeArrowheads="1" noTextEdit="1"/>
          </p:cNvSpPr>
          <p:nvPr>
            <p:ph type="sldImg" idx="2"/>
          </p:nvPr>
        </p:nvSpPr>
        <p:spPr bwMode="auto">
          <a:xfrm>
            <a:off x="915988" y="741363"/>
            <a:ext cx="4965700" cy="3725862"/>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79287" y="4714954"/>
            <a:ext cx="5439102" cy="4467386"/>
          </a:xfrm>
          <a:prstGeom prst="rect">
            <a:avLst/>
          </a:prstGeom>
          <a:noFill/>
          <a:ln w="9525">
            <a:noFill/>
            <a:miter lim="800000"/>
            <a:headEnd/>
            <a:tailEnd/>
          </a:ln>
          <a:effectLst/>
        </p:spPr>
        <p:txBody>
          <a:bodyPr vert="horz" wrap="square" lIns="92097" tIns="46048" rIns="92097" bIns="46048"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5542" name="Rectangle 6"/>
          <p:cNvSpPr>
            <a:spLocks noGrp="1" noChangeArrowheads="1"/>
          </p:cNvSpPr>
          <p:nvPr>
            <p:ph type="ftr" sz="quarter" idx="4"/>
          </p:nvPr>
        </p:nvSpPr>
        <p:spPr bwMode="auto">
          <a:xfrm>
            <a:off x="2" y="9428312"/>
            <a:ext cx="2946247" cy="496729"/>
          </a:xfrm>
          <a:prstGeom prst="rect">
            <a:avLst/>
          </a:prstGeom>
          <a:noFill/>
          <a:ln w="9525">
            <a:noFill/>
            <a:miter lim="800000"/>
            <a:headEnd/>
            <a:tailEnd/>
          </a:ln>
          <a:effectLst/>
        </p:spPr>
        <p:txBody>
          <a:bodyPr vert="horz" wrap="square" lIns="92097" tIns="46048" rIns="92097" bIns="46048"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65543" name="Rectangle 7"/>
          <p:cNvSpPr>
            <a:spLocks noGrp="1" noChangeArrowheads="1"/>
          </p:cNvSpPr>
          <p:nvPr>
            <p:ph type="sldNum" sz="quarter" idx="5"/>
          </p:nvPr>
        </p:nvSpPr>
        <p:spPr bwMode="auto">
          <a:xfrm>
            <a:off x="3849827" y="9428312"/>
            <a:ext cx="2946246" cy="496729"/>
          </a:xfrm>
          <a:prstGeom prst="rect">
            <a:avLst/>
          </a:prstGeom>
          <a:noFill/>
          <a:ln w="9525">
            <a:noFill/>
            <a:miter lim="800000"/>
            <a:headEnd/>
            <a:tailEnd/>
          </a:ln>
          <a:effectLst/>
        </p:spPr>
        <p:txBody>
          <a:bodyPr vert="horz" wrap="square" lIns="92097" tIns="46048" rIns="92097" bIns="46048" numCol="1" anchor="b" anchorCtr="0" compatLnSpc="1">
            <a:prstTxWarp prst="textNoShape">
              <a:avLst/>
            </a:prstTxWarp>
          </a:bodyPr>
          <a:lstStyle>
            <a:lvl1pPr algn="r">
              <a:defRPr sz="1200">
                <a:ea typeface="ＭＳ Ｐゴシック" pitchFamily="50" charset="-128"/>
              </a:defRPr>
            </a:lvl1pPr>
          </a:lstStyle>
          <a:p>
            <a:pPr>
              <a:defRPr/>
            </a:pPr>
            <a:fld id="{AE548A7F-F2BB-4A11-809B-E509D7C12853}"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dirty="0">
              <a:ea typeface="ＭＳ Ｐ明朝"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63522" y="4714954"/>
            <a:ext cx="5554867" cy="4467386"/>
          </a:xfrm>
        </p:spPr>
        <p:txBody>
          <a:bodyPr/>
          <a:lstStyle/>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次に７ページをご覧ください。</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「市民大学きたもと学苑」の規約にて、市民教授について規定しております。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市民教授の募集について、</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第８条 ２項では、年２回、市民教授を募集すること、３項では、講座内容について、政党や宗教、また企業の利害に関するものの禁止が規定されています。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第９条　２項では、「市民教授登録票」により登録すること、「市民教授の任期が２年度であること」が規定されております。そのため、登録いただくと、２年後に教授として更新されるかどうかを、確認をさせていただきます。</a:t>
            </a:r>
          </a:p>
          <a:p>
            <a:endParaRPr kumimoji="1" lang="ja-JP" altLang="en-US" dirty="0"/>
          </a:p>
        </p:txBody>
      </p:sp>
    </p:spTree>
    <p:extLst>
      <p:ext uri="{BB962C8B-B14F-4D97-AF65-F5344CB8AC3E}">
        <p14:creationId xmlns:p14="http://schemas.microsoft.com/office/powerpoint/2010/main" val="913953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kern="100" dirty="0">
                <a:effectLst/>
                <a:ea typeface="ＭＳ 明朝" panose="02020609040205080304" pitchFamily="17" charset="-128"/>
                <a:cs typeface="Times New Roman" panose="02020603050405020304" pitchFamily="18" charset="0"/>
              </a:rPr>
              <a:t>次に、８ページは「市民教授登録票」の説明となります。市民教授になられる際は、事務局である生涯学習課に登録票を提出して、登録することになります。</a:t>
            </a:r>
            <a:endParaRPr kumimoji="1" lang="ja-JP" altLang="en-US" dirty="0"/>
          </a:p>
        </p:txBody>
      </p:sp>
    </p:spTree>
    <p:extLst>
      <p:ext uri="{BB962C8B-B14F-4D97-AF65-F5344CB8AC3E}">
        <p14:creationId xmlns:p14="http://schemas.microsoft.com/office/powerpoint/2010/main" val="1639956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次に９ページをご覧ください。「学苑運営費の納入」についての説明になります。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まず、市民大学きたもと学苑は、市民教授と受講生からいただく、学苑運営費をもとに運営しております。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左側の図にありますように、市民教授になられる際は、年額</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2,000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円の学苑運営費を納入いただきます。こちらは後期講座から開始の場合でも</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2000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円となります。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なお、受講生からは、前期、後期に</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円の学苑運営費を納入していただいております。</a:t>
            </a:r>
          </a:p>
          <a:p>
            <a:r>
              <a:rPr lang="ja-JP" altLang="ja-JP" kern="100" dirty="0">
                <a:effectLst/>
                <a:ea typeface="ＭＳ 明朝" panose="02020609040205080304" pitchFamily="17" charset="-128"/>
                <a:cs typeface="Times New Roman" panose="02020603050405020304" pitchFamily="18" charset="0"/>
              </a:rPr>
              <a:t>　右下の参考は、学苑運営の安定を図るために、市民教授には受講料の一部を負担して頂いた経緯を記載しております。現在、この受講料の一部負担は徴収しておりませんが、学苑運営状況により再開する可能性がございます。</a:t>
            </a:r>
            <a:endParaRPr kumimoji="1" lang="ja-JP" altLang="en-US" dirty="0"/>
          </a:p>
        </p:txBody>
      </p:sp>
    </p:spTree>
    <p:extLst>
      <p:ext uri="{BB962C8B-B14F-4D97-AF65-F5344CB8AC3E}">
        <p14:creationId xmlns:p14="http://schemas.microsoft.com/office/powerpoint/2010/main" val="2500010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続きまして１０ページをご覧ください。こちらは講座の種類の説明です。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キタガクは講座の実施時期により、通年講座、前期講座、後期講座の、大きく３つに分かれています。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前期・後期の講座では、講座の始まる時期によって、Ａ日程とＢ日程に分かれています。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また、講座の内容で、「楽しむ学習」「地域学」「キャリア学」に分かれております。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現在、「楽しむ学習」のみの開催となっております。</a:t>
            </a:r>
          </a:p>
          <a:p>
            <a:pPr algn="just"/>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716048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次に１１ページをご覧ください。講座の運営方法、設定の上限の説明になります。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講座の運営方法は、市民教授と受講生の自主運営となります。資料作成、印刷等など、講座に必要な教材のご用意は市民教授にお願いしております。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左下、講座回数の制限については、通年講座では「毎月１回以上」、前期・後期講座では「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12</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回以内」で講座を行う制限があります。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a:t>
            </a:r>
          </a:p>
          <a:p>
            <a:endParaRPr kumimoji="1" lang="ja-JP" altLang="en-US" dirty="0"/>
          </a:p>
        </p:txBody>
      </p:sp>
    </p:spTree>
    <p:extLst>
      <p:ext uri="{BB962C8B-B14F-4D97-AF65-F5344CB8AC3E}">
        <p14:creationId xmlns:p14="http://schemas.microsoft.com/office/powerpoint/2010/main" val="39888850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a:ln/>
        </p:spPr>
      </p:sp>
      <p:sp>
        <p:nvSpPr>
          <p:cNvPr id="29699" name="ノート プレースホルダ 2"/>
          <p:cNvSpPr>
            <a:spLocks noGrp="1"/>
          </p:cNvSpPr>
          <p:nvPr>
            <p:ph type="body" idx="1"/>
          </p:nvPr>
        </p:nvSpPr>
        <p:spPr>
          <a:noFill/>
          <a:ln/>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次に、１２ページをご覧ください。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講座を開設する際の提出書類について説明します。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別添の資料として、「令和</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7</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年度</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通年・前期</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講座の企画書」と「誓約書」になります。</a:t>
            </a:r>
          </a:p>
          <a:p>
            <a:r>
              <a:rPr lang="ja-JP" altLang="ja-JP" kern="100" dirty="0">
                <a:effectLst/>
                <a:ea typeface="ＭＳ 明朝" panose="02020609040205080304" pitchFamily="17" charset="-128"/>
                <a:cs typeface="Times New Roman" panose="02020603050405020304" pitchFamily="18" charset="0"/>
              </a:rPr>
              <a:t>こちらの企画書を、後期講座の開催に向けて動くこととなります。こちらの記入については、後ほど詳しく説明いたします。</a:t>
            </a:r>
            <a:endParaRPr lang="ja-JP" altLang="en-US" dirty="0">
              <a:ea typeface="ＭＳ Ｐ明朝"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9286" y="4603279"/>
            <a:ext cx="5439102" cy="4838875"/>
          </a:xfrm>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続いて１３ページをご覧ください。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企画書の募集から講座実施までの細かい流れを説明します。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今回、企画書の提出は</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期限が短く申し訳ないのですが、</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12</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15</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日</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金</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までです。提出された企画書の編集作業と、会場確保などを行い、まとめたものを</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7</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月の理事会に図ります。理事会での承認後、パンフレットの原案を作成し、教授に内容の確認をしていただきます。その際、会場や日程、文面の変更など</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の調整</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をさせていただきながら、パンフレットの原稿を仕上げますので、この間は出来るだけ連絡が取れる状況にしていただきたいと思います。その後、パンフレットの印刷を依頼します。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出来上がったパンフレットは各公民館窓口に設置するとともに、直近の受講生に送付します。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市民教授には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3</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冊を送付いたします。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パンフレットが配布されますと、申込みが始まります。まずＡ日程の締め切り後、申込み人数を市民教授にお知らせしますので、講座を開催するか、しないかの判断をお願いします。その後、受講の可否決定通知を申込者へ送付し、受講料の納入を頂いた段階で受講生として認められ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納入後に最終の受講者数を連絡させていただきますが、納入期間内に追加やキャンセルなどが発生した場合などにも連絡をさせていただきます。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後期講座は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月より講座開催という流れになります。その際には、事務局から名簿や出席簿などの必要書類をお渡しいたしますので、窓口に取りに来ていただきます。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Ｂ日程につきましては、引き続き申し込みを受け、翌年の</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月より講座開催するという流れになります。</a:t>
            </a:r>
          </a:p>
          <a:p>
            <a:endParaRPr kumimoji="1" lang="ja-JP" altLang="en-US" dirty="0"/>
          </a:p>
        </p:txBody>
      </p:sp>
    </p:spTree>
    <p:extLst>
      <p:ext uri="{BB962C8B-B14F-4D97-AF65-F5344CB8AC3E}">
        <p14:creationId xmlns:p14="http://schemas.microsoft.com/office/powerpoint/2010/main" val="3303330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次に、１４ページをご覧ください。</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受講料及び会場費について説明します。</a:t>
            </a:r>
          </a:p>
          <a:p>
            <a:pPr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講座の受講料は１回</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500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円と設定しております。この金額を変える場合は、理事会での承認が必要になります。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また、市民教授の皆様には、講座開設に係る会場費をご負担いただいております。公民館等をご利用いただく場合１回</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程の会場費が必要になります。こちらは、講座終了後に受講生よりお預かりしている受講料等から、市民教授の皆様にお渡しする際に差し引く形で清算しております。なお、会場の予約は事務局で行います。</a:t>
            </a:r>
            <a:endPar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ページ下半分には受講料等の支払い例について記載しております。受講料</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500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円で教材費が</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2,000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円、文化センターを</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回借りて、参加者は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名集まった場合です。</a:t>
            </a:r>
            <a:endPar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ja-JP" altLang="ja-JP" kern="100" dirty="0">
                <a:effectLst/>
                <a:ea typeface="ＭＳ 明朝" panose="02020609040205080304" pitchFamily="17" charset="-128"/>
                <a:cs typeface="Times New Roman" panose="02020603050405020304" pitchFamily="18" charset="0"/>
              </a:rPr>
              <a:t>受講料</a:t>
            </a:r>
            <a:r>
              <a:rPr lang="ja-JP" altLang="en-US" kern="100" dirty="0">
                <a:effectLst/>
                <a:ea typeface="ＭＳ 明朝" panose="02020609040205080304" pitchFamily="17" charset="-128"/>
                <a:cs typeface="Times New Roman" panose="02020603050405020304" pitchFamily="18" charset="0"/>
              </a:rPr>
              <a:t>と</a:t>
            </a:r>
            <a:r>
              <a:rPr lang="ja-JP" altLang="ja-JP" kern="100" dirty="0">
                <a:effectLst/>
                <a:ea typeface="ＭＳ 明朝" panose="02020609040205080304" pitchFamily="17" charset="-128"/>
                <a:cs typeface="Times New Roman" panose="02020603050405020304" pitchFamily="18" charset="0"/>
              </a:rPr>
              <a:t>教材費を合わせ</a:t>
            </a:r>
            <a:r>
              <a:rPr lang="ja-JP" altLang="en-US" kern="100" dirty="0">
                <a:effectLst/>
                <a:ea typeface="ＭＳ 明朝" panose="02020609040205080304" pitchFamily="17" charset="-128"/>
                <a:cs typeface="Times New Roman" panose="02020603050405020304" pitchFamily="18" charset="0"/>
              </a:rPr>
              <a:t>た</a:t>
            </a:r>
            <a:r>
              <a:rPr lang="en-US" altLang="ja-JP" kern="100" dirty="0">
                <a:effectLst/>
                <a:ea typeface="ＭＳ 明朝" panose="02020609040205080304" pitchFamily="17" charset="-128"/>
                <a:cs typeface="Times New Roman" panose="02020603050405020304" pitchFamily="18" charset="0"/>
              </a:rPr>
              <a:t>7</a:t>
            </a:r>
            <a:r>
              <a:rPr lang="ja-JP" altLang="ja-JP" kern="100" dirty="0">
                <a:effectLst/>
                <a:ea typeface="ＭＳ 明朝" panose="02020609040205080304" pitchFamily="17" charset="-128"/>
                <a:cs typeface="Times New Roman" panose="02020603050405020304" pitchFamily="18" charset="0"/>
              </a:rPr>
              <a:t>万円から、会場費</a:t>
            </a:r>
            <a:r>
              <a:rPr lang="en-US" altLang="ja-JP" kern="100" dirty="0">
                <a:effectLst/>
                <a:ea typeface="ＭＳ 明朝" panose="02020609040205080304" pitchFamily="17" charset="-128"/>
                <a:cs typeface="Times New Roman" panose="02020603050405020304" pitchFamily="18" charset="0"/>
              </a:rPr>
              <a:t>1</a:t>
            </a:r>
            <a:r>
              <a:rPr lang="ja-JP" altLang="ja-JP" kern="100" dirty="0">
                <a:effectLst/>
                <a:ea typeface="ＭＳ 明朝" panose="02020609040205080304" pitchFamily="17" charset="-128"/>
                <a:cs typeface="Times New Roman" panose="02020603050405020304" pitchFamily="18" charset="0"/>
              </a:rPr>
              <a:t>万円を頂き、</a:t>
            </a:r>
            <a:r>
              <a:rPr lang="ja-JP" altLang="en-US" kern="100" dirty="0">
                <a:effectLst/>
                <a:ea typeface="ＭＳ 明朝" panose="02020609040205080304" pitchFamily="17" charset="-128"/>
                <a:cs typeface="Times New Roman" panose="02020603050405020304" pitchFamily="18" charset="0"/>
              </a:rPr>
              <a:t>お</a:t>
            </a:r>
            <a:r>
              <a:rPr lang="ja-JP" altLang="ja-JP" kern="100" dirty="0">
                <a:effectLst/>
                <a:ea typeface="ＭＳ 明朝" panose="02020609040205080304" pitchFamily="17" charset="-128"/>
                <a:cs typeface="Times New Roman" panose="02020603050405020304" pitchFamily="18" charset="0"/>
              </a:rPr>
              <a:t>支払いの際は</a:t>
            </a:r>
            <a:r>
              <a:rPr lang="en-US" altLang="ja-JP" kern="100" dirty="0">
                <a:effectLst/>
                <a:ea typeface="ＭＳ 明朝" panose="02020609040205080304" pitchFamily="17" charset="-128"/>
                <a:cs typeface="Times New Roman" panose="02020603050405020304" pitchFamily="18" charset="0"/>
              </a:rPr>
              <a:t>6</a:t>
            </a:r>
            <a:r>
              <a:rPr lang="ja-JP" altLang="ja-JP" kern="100" dirty="0">
                <a:effectLst/>
                <a:ea typeface="ＭＳ 明朝" panose="02020609040205080304" pitchFamily="17" charset="-128"/>
                <a:cs typeface="Times New Roman" panose="02020603050405020304" pitchFamily="18" charset="0"/>
              </a:rPr>
              <a:t>万円をお渡しする計算となります。</a:t>
            </a:r>
            <a:endPar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8149100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53532" y="4693289"/>
            <a:ext cx="5599871" cy="4489051"/>
          </a:xfrm>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続いて、１５ページをご覧ください。講座運営の注意事項です。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講座の応募に関しては、</a:t>
            </a:r>
          </a:p>
          <a:p>
            <a:pPr marL="342900" lvl="0" indent="-342900" algn="just">
              <a:buFont typeface="+mj-ea"/>
              <a:buAutoNum type="circleNumDbPlain"/>
            </a:pP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講座企画で日時指定、会場指定される場合は、ご希望に応えることが出来ない場合があります。できる限り可能な日程を多く記載して頂きますようお願いいたします。</a:t>
            </a:r>
          </a:p>
          <a:p>
            <a:pPr marL="342900" lvl="0" indent="-342900" algn="just">
              <a:buFont typeface="+mj-ea"/>
              <a:buAutoNum type="circleNumDbPlain"/>
            </a:pP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講座案内に記載している教材費以外に、受講生に費用負担が発生することが無いようにしてください。また、過大な設定もしないでください。</a:t>
            </a:r>
          </a:p>
          <a:p>
            <a:pPr marL="342900" lvl="0" indent="-342900" algn="just">
              <a:buFont typeface="+mj-ea"/>
              <a:buAutoNum type="circleNumDbPlain"/>
            </a:pP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個人的に知り合いの人を勧誘することは可能ですが、強制はしないでください。</a:t>
            </a:r>
          </a:p>
          <a:p>
            <a:pPr marL="342900" lvl="0" indent="-342900" algn="just">
              <a:buFont typeface="+mj-ea"/>
              <a:buAutoNum type="circleNumDbPlain"/>
            </a:pP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個人でチラシ等を作成の場合は、事務局まで連絡をお願いします。</a:t>
            </a:r>
          </a:p>
          <a:p>
            <a:pPr marL="342900" lvl="0" indent="-342900" algn="just">
              <a:buFont typeface="+mj-ea"/>
              <a:buAutoNum type="circleNumDbPlain"/>
            </a:pP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講座にて作成する見本等ありましたら、企画書の提出時にお持ち下さい。</a:t>
            </a:r>
          </a:p>
          <a:p>
            <a:endParaRPr kumimoji="1" lang="ja-JP" altLang="en-US" sz="1400" dirty="0"/>
          </a:p>
        </p:txBody>
      </p:sp>
    </p:spTree>
    <p:extLst>
      <p:ext uri="{BB962C8B-B14F-4D97-AF65-F5344CB8AC3E}">
        <p14:creationId xmlns:p14="http://schemas.microsoft.com/office/powerpoint/2010/main" val="32161525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次に１６ページ講座開催に関しては、</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①講座内容、日程、開始終了時間は厳守してください。</a:t>
            </a:r>
          </a:p>
          <a:p>
            <a:pPr marL="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やむを得ず、変更の場合は事前に事務局までご相談ください。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台風や大雪など天候により変更せざるを得ない場合は、事務局より市民教授にご相談の連絡を入れる場合があります。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②個人的な教室や、教材等の強制的な勧誘はくれぐれも避けてください。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③会場準備、片付けは、受講生にもお手伝いをいただいてください。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④受講者の個人情報の管理は徹底して下さい。</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講座に関わる個人情報は、絶対に外部に漏れることの無いようにお願いします。また、講座終了後、個人情報に関わる書類は全て事務局に返却して下さい。 </a:t>
            </a:r>
          </a:p>
          <a:p>
            <a:r>
              <a:rPr lang="ja-JP" altLang="en-US" kern="100" dirty="0">
                <a:effectLst/>
                <a:ea typeface="ＭＳ 明朝" panose="02020609040205080304" pitchFamily="17" charset="-128"/>
                <a:cs typeface="Times New Roman" panose="02020603050405020304" pitchFamily="18" charset="0"/>
              </a:rPr>
              <a:t>　</a:t>
            </a:r>
            <a:r>
              <a:rPr lang="ja-JP" altLang="ja-JP" kern="100" dirty="0">
                <a:effectLst/>
                <a:ea typeface="ＭＳ 明朝" panose="02020609040205080304" pitchFamily="17" charset="-128"/>
                <a:cs typeface="Times New Roman" panose="02020603050405020304" pitchFamily="18" charset="0"/>
              </a:rPr>
              <a:t>⑤講座終了後サークルを立ち上げることになった場合は、事務局にまでご連絡ください。</a:t>
            </a:r>
            <a:endParaRPr kumimoji="1" lang="ja-JP" altLang="en-US" dirty="0"/>
          </a:p>
        </p:txBody>
      </p:sp>
    </p:spTree>
    <p:extLst>
      <p:ext uri="{BB962C8B-B14F-4D97-AF65-F5344CB8AC3E}">
        <p14:creationId xmlns:p14="http://schemas.microsoft.com/office/powerpoint/2010/main" val="94359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874500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次に、１７ページをご覧ください。緊急時の対応マニュアルになります。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事故が発生した際は、施設の職員から⇒ご家族⇒最後に事務局という流れで連絡をお願いいたします。また、怪我の程度によっては救急車への同乗をお願いいたします。</a:t>
            </a:r>
          </a:p>
          <a:p>
            <a:r>
              <a:rPr lang="ja-JP" altLang="ja-JP" kern="100" dirty="0">
                <a:effectLst/>
                <a:ea typeface="ＭＳ 明朝" panose="02020609040205080304" pitchFamily="17" charset="-128"/>
                <a:cs typeface="Times New Roman" panose="02020603050405020304" pitchFamily="18" charset="0"/>
              </a:rPr>
              <a:t>講座を実施する際にも、こちらを市民教授の方にお渡しします。</a:t>
            </a:r>
            <a:endParaRPr kumimoji="1" lang="ja-JP" altLang="en-US" dirty="0"/>
          </a:p>
        </p:txBody>
      </p:sp>
    </p:spTree>
    <p:extLst>
      <p:ext uri="{BB962C8B-B14F-4D97-AF65-F5344CB8AC3E}">
        <p14:creationId xmlns:p14="http://schemas.microsoft.com/office/powerpoint/2010/main" val="1119183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１８ページをご覧ください。台風や大雪、地震等が発生した場合の対応マニュアルになります。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台風や大雪など悪天候の場合や、震災などの災害が発生した場合に、受講生の安全を第一に考えて、講座を延期していただく場合があります。受講料等をお預かりしている関係で、基本的には中止ではなく、延期することを考えて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台風や大雪など事前に延期したほうが良いと考えられる場合は、事務局と市民教授で相談をし、延期の決定や、会場、受講生への連絡を行います。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土日などの講座で、事務局と事前に相談できない場合は、市民教授で延期の決定を判断していただき、会場、受講生への連絡をお願いします。その際は、後日事務局へ連絡をいれていただき、振替日の調整を行います。</a:t>
            </a:r>
          </a:p>
          <a:p>
            <a:r>
              <a:rPr lang="ja-JP" altLang="ja-JP" kern="100" dirty="0">
                <a:effectLst/>
                <a:ea typeface="ＭＳ 明朝" panose="02020609040205080304" pitchFamily="17" charset="-128"/>
                <a:cs typeface="Times New Roman" panose="02020603050405020304" pitchFamily="18" charset="0"/>
              </a:rPr>
              <a:t>こちらも講座実施の際市民教授へお渡ししております。受講生の安全を第一に考え、ご協力をお願いします。</a:t>
            </a:r>
            <a:endParaRPr kumimoji="1" lang="ja-JP" altLang="en-US" dirty="0"/>
          </a:p>
        </p:txBody>
      </p:sp>
    </p:spTree>
    <p:extLst>
      <p:ext uri="{BB962C8B-B14F-4D97-AF65-F5344CB8AC3E}">
        <p14:creationId xmlns:p14="http://schemas.microsoft.com/office/powerpoint/2010/main" val="342614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最後１９ページでは参考資料として、市民大学の受講者数等の推移を一覧表でまとめました。</a:t>
            </a:r>
          </a:p>
          <a:p>
            <a:r>
              <a:rPr lang="ja-JP" altLang="ja-JP" kern="100" dirty="0">
                <a:effectLst/>
                <a:ea typeface="ＭＳ 明朝" panose="02020609040205080304" pitchFamily="17" charset="-128"/>
                <a:cs typeface="Times New Roman" panose="02020603050405020304" pitchFamily="18" charset="0"/>
              </a:rPr>
              <a:t>こちらの資料につきまして、説明は以上となります。</a:t>
            </a:r>
            <a:endParaRPr kumimoji="1" lang="ja-JP" altLang="en-US" dirty="0"/>
          </a:p>
        </p:txBody>
      </p:sp>
    </p:spTree>
    <p:extLst>
      <p:ext uri="{BB962C8B-B14F-4D97-AF65-F5344CB8AC3E}">
        <p14:creationId xmlns:p14="http://schemas.microsoft.com/office/powerpoint/2010/main" val="3581523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006446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１ページをご覧ください。市民大学きたもと学苑の開講にあたりまして、市民大学が発足した経緯が載っております。平成</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19</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年に発足し、</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８</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年目に入っております。</a:t>
            </a:r>
          </a:p>
          <a:p>
            <a:endParaRPr kumimoji="1" lang="ja-JP" altLang="en-US" dirty="0"/>
          </a:p>
        </p:txBody>
      </p:sp>
    </p:spTree>
    <p:extLst>
      <p:ext uri="{BB962C8B-B14F-4D97-AF65-F5344CB8AC3E}">
        <p14:creationId xmlns:p14="http://schemas.microsoft.com/office/powerpoint/2010/main" val="1458235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続きまして、２ページをご覧ください。市民大学きたもと学苑の目的になります。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「学びたいあなた　教えたいあなた　あなたが主役です。」をキャッチフレーズ</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に</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活動をしております。</a:t>
            </a:r>
          </a:p>
          <a:p>
            <a:endParaRPr kumimoji="1" lang="ja-JP" altLang="en-US" dirty="0"/>
          </a:p>
        </p:txBody>
      </p:sp>
    </p:spTree>
    <p:extLst>
      <p:ext uri="{BB962C8B-B14F-4D97-AF65-F5344CB8AC3E}">
        <p14:creationId xmlns:p14="http://schemas.microsoft.com/office/powerpoint/2010/main" val="2576879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３ページは学苑の概要、４ページは組織図、５ページには、現在登録している市民教授数と、指導分野が掲載されています。参考にしていただけ</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れば</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と思います。</a:t>
            </a:r>
          </a:p>
          <a:p>
            <a:endParaRPr kumimoji="1" lang="ja-JP" altLang="en-US" dirty="0"/>
          </a:p>
        </p:txBody>
      </p:sp>
    </p:spTree>
    <p:extLst>
      <p:ext uri="{BB962C8B-B14F-4D97-AF65-F5344CB8AC3E}">
        <p14:creationId xmlns:p14="http://schemas.microsoft.com/office/powerpoint/2010/main" val="3047333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953623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A47FD-5416-B908-C92F-B9A3FA73E40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8E5DC48-BDBA-5D6D-7D79-840F1CC7A0A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12A8E8C-1B80-C299-84D5-D83E573005DE}"/>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48801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６ページは、キタガクの年間スケジュールです。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まず、市民大学きたもと学苑では、定期総会を</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5</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月に開催しています。コロナ禍は書面開催でしたが、昨年度より再開され、今年度は</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６</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a:t>
            </a:r>
            <a:r>
              <a:rPr lang="ja-JP" altLang="en-US" kern="100" dirty="0">
                <a:effectLst/>
                <a:latin typeface="ＭＳ 明朝" panose="02020609040205080304" pitchFamily="17" charset="-128"/>
                <a:ea typeface="ＭＳ 明朝" panose="02020609040205080304" pitchFamily="17" charset="-128"/>
                <a:cs typeface="Times New Roman" panose="02020603050405020304" pitchFamily="18" charset="0"/>
              </a:rPr>
              <a:t>７</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日に開催されました。</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また、学苑の運営を円滑に行うため、定期的に理事会を開催し、様々な事柄を検討しています。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次に講座の開催についてですが、</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通年講座の開催期間は、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4</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月～翌年</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3</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月までの開催となります。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前期講座の開催期間は、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4</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9</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月までの半年です。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後期講座の開催期間は、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10</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3</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月までの半年です。</a:t>
            </a:r>
            <a:endPar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さらに、市民教授が開催する講座の他に、大学の教授を招いて実施する大学公開講座や、弁護士や落語家等を招いて実施する特別講座があります。</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なお、市民教授を対象に教授会を年</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2</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回開催しております。内容はスキルアップや交流を図るための勉強会と、救命講習会です。登録期間</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2</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年間のうち、</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回は必ず出席していただくようにお願いしております。特に救命講習会への参加をお願いしたいと思います。</a:t>
            </a:r>
          </a:p>
          <a:p>
            <a:pPr indent="133350" algn="just"/>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市民教授の募集については、</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5</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月と</a:t>
            </a:r>
            <a:r>
              <a:rPr lang="en-US"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12</a:t>
            </a:r>
            <a:r>
              <a:rPr lang="ja-JP" altLang="ja-JP" kern="100" dirty="0">
                <a:effectLst/>
                <a:latin typeface="ＭＳ 明朝" panose="02020609040205080304" pitchFamily="17" charset="-128"/>
                <a:ea typeface="ＭＳ 明朝" panose="02020609040205080304" pitchFamily="17" charset="-128"/>
                <a:cs typeface="Times New Roman" panose="02020603050405020304" pitchFamily="18" charset="0"/>
              </a:rPr>
              <a:t>月に今回のような説明会を開催し、市民大学をご理解いただいたうえで登録していただいております。</a:t>
            </a:r>
          </a:p>
        </p:txBody>
      </p:sp>
    </p:spTree>
    <p:extLst>
      <p:ext uri="{BB962C8B-B14F-4D97-AF65-F5344CB8AC3E}">
        <p14:creationId xmlns:p14="http://schemas.microsoft.com/office/powerpoint/2010/main" val="376291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ja-JP" altLang="ja-JP" sz="2400">
                <a:latin typeface="Times New Roman" pitchFamily="18" charset="0"/>
                <a:ea typeface="ＭＳ Ｐゴシック" pitchFamily="50" charset="-128"/>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grpSp>
      </p:grpSp>
      <p:sp>
        <p:nvSpPr>
          <p:cNvPr id="2561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ja-JP" altLang="en-US"/>
              <a:t>マスタ タイトルの書式設定</a:t>
            </a:r>
          </a:p>
        </p:txBody>
      </p:sp>
      <p:sp>
        <p:nvSpPr>
          <p:cNvPr id="2562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ja-JP" altLang="en-US"/>
              <a:t>マスタ サブタイトルの書式設定</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ja-JP"/>
          </a:p>
        </p:txBody>
      </p:sp>
      <p:sp>
        <p:nvSpPr>
          <p:cNvPr id="19" name="Rectangle 17"/>
          <p:cNvSpPr>
            <a:spLocks noGrp="1" noChangeArrowheads="1"/>
          </p:cNvSpPr>
          <p:nvPr>
            <p:ph type="ftr" sz="quarter" idx="11"/>
          </p:nvPr>
        </p:nvSpPr>
        <p:spPr/>
        <p:txBody>
          <a:bodyPr/>
          <a:lstStyle>
            <a:lvl1pPr>
              <a:defRPr/>
            </a:lvl1pPr>
          </a:lstStyle>
          <a:p>
            <a:pPr>
              <a:defRPr/>
            </a:pPr>
            <a:endParaRPr lang="en-US" altLang="ja-JP"/>
          </a:p>
        </p:txBody>
      </p:sp>
      <p:sp>
        <p:nvSpPr>
          <p:cNvPr id="20" name="Rectangle 18"/>
          <p:cNvSpPr>
            <a:spLocks noGrp="1" noChangeArrowheads="1"/>
          </p:cNvSpPr>
          <p:nvPr>
            <p:ph type="sldNum" sz="quarter" idx="12"/>
          </p:nvPr>
        </p:nvSpPr>
        <p:spPr/>
        <p:txBody>
          <a:bodyPr/>
          <a:lstStyle>
            <a:lvl1pPr>
              <a:defRPr/>
            </a:lvl1pPr>
          </a:lstStyle>
          <a:p>
            <a:pPr>
              <a:defRPr/>
            </a:pPr>
            <a:fld id="{B2A3189C-BCC8-41CA-86E2-146DE252B101}"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70C0169D-7450-47CA-AA6D-EDB04685118D}"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457200"/>
            <a:ext cx="2057400" cy="54102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457200"/>
            <a:ext cx="6019800" cy="54102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C9A8B03A-3520-4478-9462-17EBCF0A191C}"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57200"/>
            <a:ext cx="8229600" cy="137160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981200"/>
            <a:ext cx="8229600" cy="3886200"/>
          </a:xfrm>
        </p:spPr>
        <p:txBody>
          <a:bodyPr/>
          <a:lstStyle/>
          <a:p>
            <a:pPr lvl="0"/>
            <a:endParaRPr lang="ja-JP" altLang="en-US"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DAEE7505-6547-4DC8-B298-4DE124F07228}"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457200"/>
            <a:ext cx="8229600" cy="54102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4" name="Rectangle 3"/>
          <p:cNvSpPr>
            <a:spLocks noGrp="1" noChangeArrowheads="1"/>
          </p:cNvSpPr>
          <p:nvPr>
            <p:ph type="sldNum" sz="quarter" idx="11"/>
          </p:nvPr>
        </p:nvSpPr>
        <p:spPr>
          <a:ln/>
        </p:spPr>
        <p:txBody>
          <a:bodyPr/>
          <a:lstStyle>
            <a:lvl1pPr>
              <a:defRPr/>
            </a:lvl1pPr>
          </a:lstStyle>
          <a:p>
            <a:pPr>
              <a:defRPr/>
            </a:pPr>
            <a:fld id="{49F77194-DDF7-4189-835C-800C1527209E}" type="slidenum">
              <a:rPr lang="en-US" altLang="ja-JP"/>
              <a:pPr>
                <a:defRPr/>
              </a:pPr>
              <a:t>‹#›</a:t>
            </a:fld>
            <a:endParaRPr lang="en-US" altLang="ja-JP"/>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F7EC365E-6D71-47E0-9EF8-77CB7469CC5B}"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55601FA0-052E-4F7A-ADC9-982E1313B326}"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40147D54-4685-4BEE-94D5-9A8B95AAEDC8}"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8" name="Rectangle 3"/>
          <p:cNvSpPr>
            <a:spLocks noGrp="1" noChangeArrowheads="1"/>
          </p:cNvSpPr>
          <p:nvPr>
            <p:ph type="sldNum" sz="quarter" idx="11"/>
          </p:nvPr>
        </p:nvSpPr>
        <p:spPr>
          <a:ln/>
        </p:spPr>
        <p:txBody>
          <a:bodyPr/>
          <a:lstStyle>
            <a:lvl1pPr>
              <a:defRPr/>
            </a:lvl1pPr>
          </a:lstStyle>
          <a:p>
            <a:pPr>
              <a:defRPr/>
            </a:pPr>
            <a:fld id="{D2E1AEFC-15A2-452F-8CA4-91B4DA6768F0}" type="slidenum">
              <a:rPr lang="en-US" altLang="ja-JP"/>
              <a:pPr>
                <a:defRPr/>
              </a:pPr>
              <a:t>‹#›</a:t>
            </a:fld>
            <a:endParaRPr lang="en-US" altLang="ja-JP"/>
          </a:p>
        </p:txBody>
      </p:sp>
      <p:sp>
        <p:nvSpPr>
          <p:cNvPr id="9"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4" name="Rectangle 3"/>
          <p:cNvSpPr>
            <a:spLocks noGrp="1" noChangeArrowheads="1"/>
          </p:cNvSpPr>
          <p:nvPr>
            <p:ph type="sldNum" sz="quarter" idx="11"/>
          </p:nvPr>
        </p:nvSpPr>
        <p:spPr>
          <a:ln/>
        </p:spPr>
        <p:txBody>
          <a:bodyPr/>
          <a:lstStyle>
            <a:lvl1pPr>
              <a:defRPr/>
            </a:lvl1pPr>
          </a:lstStyle>
          <a:p>
            <a:pPr>
              <a:defRPr/>
            </a:pPr>
            <a:fld id="{EAC98B23-8EB4-47A5-8F20-21298B21F217}" type="slidenum">
              <a:rPr lang="en-US" altLang="ja-JP"/>
              <a:pPr>
                <a:defRPr/>
              </a:pPr>
              <a:t>‹#›</a:t>
            </a:fld>
            <a:endParaRPr lang="en-US" altLang="ja-JP"/>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3" name="Rectangle 3"/>
          <p:cNvSpPr>
            <a:spLocks noGrp="1" noChangeArrowheads="1"/>
          </p:cNvSpPr>
          <p:nvPr>
            <p:ph type="sldNum" sz="quarter" idx="11"/>
          </p:nvPr>
        </p:nvSpPr>
        <p:spPr>
          <a:ln/>
        </p:spPr>
        <p:txBody>
          <a:bodyPr/>
          <a:lstStyle>
            <a:lvl1pPr>
              <a:defRPr/>
            </a:lvl1pPr>
          </a:lstStyle>
          <a:p>
            <a:pPr>
              <a:defRPr/>
            </a:pPr>
            <a:fld id="{DCDA082B-C43A-4894-8484-0470A9B91A6C}" type="slidenum">
              <a:rPr lang="en-US" altLang="ja-JP"/>
              <a:pPr>
                <a:defRPr/>
              </a:pPr>
              <a:t>‹#›</a:t>
            </a:fld>
            <a:endParaRPr lang="en-US" altLang="ja-JP"/>
          </a:p>
        </p:txBody>
      </p:sp>
      <p:sp>
        <p:nvSpPr>
          <p:cNvPr id="4"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F78874D6-D64D-4376-BA75-00266E54733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62215943-7E14-43B2-A6A4-27700996F125}"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200">
                <a:ea typeface="ＭＳ Ｐゴシック" pitchFamily="50" charset="-128"/>
              </a:defRPr>
            </a:lvl1pPr>
          </a:lstStyle>
          <a:p>
            <a:pPr>
              <a:defRPr/>
            </a:pPr>
            <a:endParaRPr lang="en-US" altLang="ja-JP"/>
          </a:p>
        </p:txBody>
      </p:sp>
      <p:sp>
        <p:nvSpPr>
          <p:cNvPr id="2457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Black" pitchFamily="34" charset="0"/>
                <a:ea typeface="ＭＳ Ｐゴシック" pitchFamily="50" charset="-128"/>
              </a:defRPr>
            </a:lvl1pPr>
          </a:lstStyle>
          <a:p>
            <a:pPr>
              <a:defRPr/>
            </a:pPr>
            <a:fld id="{0ED5EA80-55D3-43F4-A8E7-48909FA27DE9}" type="slidenum">
              <a:rPr lang="en-US" altLang="ja-JP"/>
              <a:pPr>
                <a:defRPr/>
              </a:pPr>
              <a:t>‹#›</a:t>
            </a:fld>
            <a:endParaRPr lang="en-US" altLang="ja-JP"/>
          </a:p>
        </p:txBody>
      </p:sp>
      <p:grpSp>
        <p:nvGrpSpPr>
          <p:cNvPr id="3076" name="Group 4"/>
          <p:cNvGrpSpPr>
            <a:grpSpLocks/>
          </p:cNvGrpSpPr>
          <p:nvPr/>
        </p:nvGrpSpPr>
        <p:grpSpPr bwMode="auto">
          <a:xfrm>
            <a:off x="0" y="0"/>
            <a:ext cx="9144000" cy="546100"/>
            <a:chOff x="0" y="0"/>
            <a:chExt cx="5760" cy="344"/>
          </a:xfrm>
        </p:grpSpPr>
        <p:sp>
          <p:nvSpPr>
            <p:cNvPr id="2458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ja-JP" altLang="ja-JP" sz="2400">
                <a:latin typeface="Times New Roman" pitchFamily="18" charset="0"/>
                <a:ea typeface="ＭＳ Ｐゴシック" pitchFamily="50" charset="-128"/>
              </a:endParaRPr>
            </a:p>
          </p:txBody>
        </p:sp>
        <p:sp>
          <p:nvSpPr>
            <p:cNvPr id="2458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2458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kumimoji="0" lang="ja-JP" altLang="ja-JP">
                <a:solidFill>
                  <a:schemeClr val="hlink"/>
                </a:solidFill>
                <a:ea typeface="ＭＳ Ｐゴシック" pitchFamily="50" charset="-128"/>
              </a:endParaRPr>
            </a:p>
          </p:txBody>
        </p:sp>
        <p:sp>
          <p:nvSpPr>
            <p:cNvPr id="2458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kumimoji="0" lang="ja-JP" altLang="ja-JP">
                <a:solidFill>
                  <a:schemeClr val="hlink"/>
                </a:solidFill>
                <a:ea typeface="ＭＳ Ｐゴシック" pitchFamily="50" charset="-128"/>
              </a:endParaRPr>
            </a:p>
          </p:txBody>
        </p:sp>
        <p:sp>
          <p:nvSpPr>
            <p:cNvPr id="2458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kumimoji="0" lang="ja-JP" altLang="ja-JP">
                <a:solidFill>
                  <a:schemeClr val="accent2"/>
                </a:solidFill>
                <a:ea typeface="ＭＳ Ｐゴシック" pitchFamily="50" charset="-128"/>
              </a:endParaRPr>
            </a:p>
          </p:txBody>
        </p:sp>
        <p:sp>
          <p:nvSpPr>
            <p:cNvPr id="2458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kumimoji="0" lang="ja-JP" altLang="ja-JP">
                <a:solidFill>
                  <a:schemeClr val="hlink"/>
                </a:solidFill>
                <a:ea typeface="ＭＳ Ｐゴシック" pitchFamily="50" charset="-128"/>
              </a:endParaRPr>
            </a:p>
          </p:txBody>
        </p:sp>
        <p:sp>
          <p:nvSpPr>
            <p:cNvPr id="2458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2458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kumimoji="0" lang="ja-JP" altLang="ja-JP">
                <a:solidFill>
                  <a:schemeClr val="accent2"/>
                </a:solidFill>
                <a:ea typeface="ＭＳ Ｐゴシック" pitchFamily="50" charset="-128"/>
              </a:endParaRPr>
            </a:p>
          </p:txBody>
        </p:sp>
        <p:sp>
          <p:nvSpPr>
            <p:cNvPr id="2458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kumimoji="0" lang="ja-JP" altLang="ja-JP">
                <a:solidFill>
                  <a:schemeClr val="accent2"/>
                </a:solidFill>
                <a:ea typeface="ＭＳ Ｐゴシック" pitchFamily="50" charset="-128"/>
              </a:endParaRPr>
            </a:p>
          </p:txBody>
        </p:sp>
      </p:grpSp>
      <p:sp>
        <p:nvSpPr>
          <p:cNvPr id="3077"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8"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459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Tree>
  </p:cSld>
  <p:clrMap bg1="lt1" tx1="dk1" bg2="lt2" tx2="dk2" accent1="accent1" accent2="accent2" accent3="accent3" accent4="accent4" accent5="accent5" accent6="accent6" hlink="hlink" folHlink="folHlink"/>
  <p:sldLayoutIdLst>
    <p:sldLayoutId id="2147483926"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 id="2147483924" r:id="rId12"/>
    <p:sldLayoutId id="2147483925" r:id="rId13"/>
  </p:sldLayoutIdLst>
  <p:hf sldNum="0" hdr="0" ftr="0" dt="0"/>
  <p:txStyles>
    <p:title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wm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7.jpeg"/><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a:xfrm>
            <a:off x="1547813" y="2755900"/>
            <a:ext cx="7372350" cy="1393825"/>
          </a:xfrm>
        </p:spPr>
        <p:txBody>
          <a:bodyPr/>
          <a:lstStyle/>
          <a:p>
            <a:pPr algn="r" eaLnBrk="1" hangingPunct="1">
              <a:spcBef>
                <a:spcPct val="50000"/>
              </a:spcBef>
            </a:pPr>
            <a:r>
              <a:rPr lang="ja-JP" altLang="en-US" sz="4400" dirty="0">
                <a:ea typeface="HGS創英角ｺﾞｼｯｸUB" pitchFamily="50" charset="-128"/>
              </a:rPr>
              <a:t>市民大学きたもと学苑概要</a:t>
            </a:r>
            <a:br>
              <a:rPr lang="ja-JP" altLang="en-US" sz="4400" dirty="0">
                <a:ea typeface="HGS創英角ｺﾞｼｯｸUB" pitchFamily="50" charset="-128"/>
              </a:rPr>
            </a:br>
            <a:r>
              <a:rPr lang="ja-JP" altLang="en-US" sz="2800" dirty="0">
                <a:ea typeface="HGS創英角ｺﾞｼｯｸUB" pitchFamily="50" charset="-128"/>
              </a:rPr>
              <a:t>（新規市民教授希望者説明用）</a:t>
            </a:r>
          </a:p>
        </p:txBody>
      </p:sp>
      <p:sp>
        <p:nvSpPr>
          <p:cNvPr id="5123" name="Rectangle 5"/>
          <p:cNvSpPr>
            <a:spLocks noGrp="1" noChangeArrowheads="1"/>
          </p:cNvSpPr>
          <p:nvPr>
            <p:ph type="subTitle" idx="1"/>
          </p:nvPr>
        </p:nvSpPr>
        <p:spPr>
          <a:xfrm>
            <a:off x="2700338" y="4959350"/>
            <a:ext cx="6019800" cy="674688"/>
          </a:xfrm>
        </p:spPr>
        <p:txBody>
          <a:bodyPr/>
          <a:lstStyle/>
          <a:p>
            <a:pPr algn="r" eaLnBrk="1" hangingPunct="1"/>
            <a:r>
              <a:rPr lang="ja-JP" altLang="en-US" sz="1800" dirty="0">
                <a:ea typeface="HGｺﾞｼｯｸM" pitchFamily="49" charset="-128"/>
              </a:rPr>
              <a:t>市民大学きたもと学苑事務局</a:t>
            </a:r>
          </a:p>
          <a:p>
            <a:pPr algn="r" eaLnBrk="1" hangingPunct="1"/>
            <a:r>
              <a:rPr kumimoji="0" lang="ja-JP" altLang="en-US" sz="1400" dirty="0">
                <a:ea typeface="HGｺﾞｼｯｸM" pitchFamily="49" charset="-128"/>
              </a:rPr>
              <a:t>（北本市教育委員会生涯学習課）</a:t>
            </a:r>
          </a:p>
        </p:txBody>
      </p:sp>
      <p:sp>
        <p:nvSpPr>
          <p:cNvPr id="5124" name="Rectangle 6"/>
          <p:cNvSpPr>
            <a:spLocks noChangeArrowheads="1"/>
          </p:cNvSpPr>
          <p:nvPr/>
        </p:nvSpPr>
        <p:spPr bwMode="auto">
          <a:xfrm>
            <a:off x="1547813" y="1811338"/>
            <a:ext cx="7372350" cy="1168400"/>
          </a:xfrm>
          <a:prstGeom prst="rect">
            <a:avLst/>
          </a:prstGeom>
          <a:noFill/>
          <a:ln w="9525">
            <a:noFill/>
            <a:miter lim="800000"/>
            <a:headEnd/>
            <a:tailEnd/>
          </a:ln>
        </p:spPr>
        <p:txBody>
          <a:bodyPr anchor="ctr"/>
          <a:lstStyle/>
          <a:p>
            <a:pPr algn="r"/>
            <a:r>
              <a:rPr lang="ja-JP" altLang="en-US" sz="4400">
                <a:solidFill>
                  <a:srgbClr val="FFFFFF"/>
                </a:solidFill>
                <a:ea typeface="HGS創英角ｺﾞｼｯｸUB" pitchFamily="50" charset="-128"/>
              </a:rPr>
              <a:t>～キタガク～</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新規市民教授の募集</a:t>
            </a:r>
          </a:p>
        </p:txBody>
      </p:sp>
      <p:sp>
        <p:nvSpPr>
          <p:cNvPr id="12291" name="Rectangle 5"/>
          <p:cNvSpPr>
            <a:spLocks noChangeArrowheads="1"/>
          </p:cNvSpPr>
          <p:nvPr/>
        </p:nvSpPr>
        <p:spPr bwMode="auto">
          <a:xfrm>
            <a:off x="393700" y="1391584"/>
            <a:ext cx="8453438" cy="4803495"/>
          </a:xfrm>
          <a:prstGeom prst="rect">
            <a:avLst/>
          </a:prstGeom>
          <a:noFill/>
          <a:ln w="9525">
            <a:noFill/>
            <a:miter lim="800000"/>
            <a:headEnd/>
            <a:tailEnd/>
          </a:ln>
        </p:spPr>
        <p:txBody>
          <a:bodyPr lIns="90000" tIns="46800" rIns="90000" bIns="46800" anchor="ctr">
            <a:spAutoFit/>
          </a:bodyPr>
          <a:lstStyle/>
          <a:p>
            <a:pPr algn="r"/>
            <a:r>
              <a:rPr lang="ja-JP" altLang="en-US" dirty="0">
                <a:latin typeface="HG丸ｺﾞｼｯｸM-PRO" pitchFamily="49" charset="-128"/>
                <a:ea typeface="HG丸ｺﾞｼｯｸM-PRO" pitchFamily="49" charset="-128"/>
              </a:rPr>
              <a:t>「市民大学きたもと学苑」規約より</a:t>
            </a:r>
          </a:p>
          <a:p>
            <a:r>
              <a:rPr lang="ja-JP" altLang="en-US" dirty="0">
                <a:latin typeface="HG丸ｺﾞｼｯｸM-PRO" pitchFamily="49" charset="-128"/>
                <a:ea typeface="HG丸ｺﾞｼｯｸM-PRO" pitchFamily="49" charset="-128"/>
              </a:rPr>
              <a:t>（市民教授の募集） </a:t>
            </a:r>
          </a:p>
          <a:p>
            <a:r>
              <a:rPr kumimoji="0" lang="ja-JP" altLang="en-US" dirty="0">
                <a:latin typeface="HG丸ｺﾞｼｯｸM-PRO" pitchFamily="49" charset="-128"/>
                <a:ea typeface="HG丸ｺﾞｼｯｸM-PRO" pitchFamily="49" charset="-128"/>
              </a:rPr>
              <a:t>第８条　本学苑の講師の名称は、市民教授とする。</a:t>
            </a:r>
          </a:p>
          <a:p>
            <a:r>
              <a:rPr kumimoji="0" lang="ja-JP" altLang="en-US" dirty="0">
                <a:latin typeface="HG丸ｺﾞｼｯｸM-PRO" pitchFamily="49" charset="-128"/>
                <a:ea typeface="HG丸ｺﾞｼｯｸM-PRO" pitchFamily="49" charset="-128"/>
              </a:rPr>
              <a:t>２　市民教授の募集は毎年２回行う。市民教授は北本市民であることを要しない。</a:t>
            </a:r>
          </a:p>
          <a:p>
            <a:r>
              <a:rPr kumimoji="0" lang="ja-JP" altLang="en-US" dirty="0">
                <a:latin typeface="HG丸ｺﾞｼｯｸM-PRO" pitchFamily="49" charset="-128"/>
                <a:ea typeface="HG丸ｺﾞｼｯｸM-PRO" pitchFamily="49" charset="-128"/>
              </a:rPr>
              <a:t>３　講座の企画内容は原則として自由であるが、次に掲げるものは除くものと</a:t>
            </a:r>
            <a:endParaRPr kumimoji="0" lang="en-US" altLang="ja-JP" dirty="0">
              <a:latin typeface="HG丸ｺﾞｼｯｸM-PRO" pitchFamily="49" charset="-128"/>
              <a:ea typeface="HG丸ｺﾞｼｯｸM-PRO" pitchFamily="49" charset="-128"/>
            </a:endParaRPr>
          </a:p>
          <a:p>
            <a:r>
              <a:rPr kumimoji="0" lang="ja-JP" altLang="en-US" dirty="0">
                <a:latin typeface="HG丸ｺﾞｼｯｸM-PRO" pitchFamily="49" charset="-128"/>
                <a:ea typeface="HG丸ｺﾞｼｯｸM-PRO" pitchFamily="49" charset="-128"/>
              </a:rPr>
              <a:t>　　する。</a:t>
            </a:r>
          </a:p>
          <a:p>
            <a:r>
              <a:rPr kumimoji="0" lang="ja-JP" altLang="en-US" dirty="0">
                <a:latin typeface="HG丸ｺﾞｼｯｸM-PRO" pitchFamily="49" charset="-128"/>
                <a:ea typeface="HG丸ｺﾞｼｯｸM-PRO" pitchFamily="49" charset="-128"/>
              </a:rPr>
              <a:t>　（１）特定の政党や宗教の宣伝または利害に関わるもの</a:t>
            </a:r>
          </a:p>
          <a:p>
            <a:r>
              <a:rPr kumimoji="0" lang="ja-JP" altLang="en-US" dirty="0">
                <a:latin typeface="HG丸ｺﾞｼｯｸM-PRO" pitchFamily="49" charset="-128"/>
                <a:ea typeface="HG丸ｺﾞｼｯｸM-PRO" pitchFamily="49" charset="-128"/>
              </a:rPr>
              <a:t>　（２）特定の企業や団体の宣伝または利害に関わるもの</a:t>
            </a:r>
          </a:p>
          <a:p>
            <a:endParaRPr kumimoji="0" lang="ja-JP" altLang="en-US" dirty="0">
              <a:latin typeface="HG丸ｺﾞｼｯｸM-PRO" pitchFamily="49" charset="-128"/>
              <a:ea typeface="HG丸ｺﾞｼｯｸM-PRO" pitchFamily="49" charset="-128"/>
            </a:endParaRPr>
          </a:p>
          <a:p>
            <a:r>
              <a:rPr kumimoji="0" lang="ja-JP" altLang="en-US" dirty="0">
                <a:latin typeface="HG丸ｺﾞｼｯｸM-PRO" pitchFamily="49" charset="-128"/>
                <a:ea typeface="HG丸ｺﾞｼｯｸM-PRO" pitchFamily="49" charset="-128"/>
              </a:rPr>
              <a:t>（市民教授の登録等）</a:t>
            </a:r>
          </a:p>
          <a:p>
            <a:r>
              <a:rPr kumimoji="0" lang="ja-JP" altLang="en-US" dirty="0">
                <a:latin typeface="HG丸ｺﾞｼｯｸM-PRO" pitchFamily="49" charset="-128"/>
                <a:ea typeface="HG丸ｺﾞｼｯｸM-PRO" pitchFamily="49" charset="-128"/>
              </a:rPr>
              <a:t>第９条　市民教授登録票</a:t>
            </a:r>
            <a:r>
              <a:rPr kumimoji="0" lang="ja-JP" altLang="en-US" b="1" dirty="0">
                <a:latin typeface="HG丸ｺﾞｼｯｸM-PRO" pitchFamily="49" charset="-128"/>
                <a:ea typeface="HG丸ｺﾞｼｯｸM-PRO" pitchFamily="49" charset="-128"/>
              </a:rPr>
              <a:t>（様式１</a:t>
            </a:r>
            <a:r>
              <a:rPr kumimoji="0" lang="en-US" altLang="ja-JP" b="1" dirty="0">
                <a:latin typeface="HG丸ｺﾞｼｯｸM-PRO" pitchFamily="49" charset="-128"/>
                <a:ea typeface="HG丸ｺﾞｼｯｸM-PRO" pitchFamily="49" charset="-128"/>
              </a:rPr>
              <a:t>)</a:t>
            </a:r>
            <a:r>
              <a:rPr kumimoji="0" lang="en-US" altLang="ja-JP" sz="1000" dirty="0">
                <a:latin typeface="HG丸ｺﾞｼｯｸM-PRO" pitchFamily="49" charset="-128"/>
                <a:ea typeface="HG丸ｺﾞｼｯｸM-PRO" pitchFamily="49" charset="-128"/>
              </a:rPr>
              <a:t>※  </a:t>
            </a:r>
            <a:r>
              <a:rPr kumimoji="0" lang="ja-JP" altLang="en-US" dirty="0">
                <a:latin typeface="HG丸ｺﾞｼｯｸM-PRO" pitchFamily="49" charset="-128"/>
                <a:ea typeface="HG丸ｺﾞｼｯｸM-PRO" pitchFamily="49" charset="-128"/>
              </a:rPr>
              <a:t>により登録を受け付ける。</a:t>
            </a:r>
            <a:r>
              <a:rPr kumimoji="0" lang="en-US" altLang="ja-JP" sz="1200" dirty="0">
                <a:latin typeface="HG丸ｺﾞｼｯｸM-PRO" pitchFamily="49" charset="-128"/>
                <a:ea typeface="HG丸ｺﾞｼｯｸM-PRO" pitchFamily="49" charset="-128"/>
              </a:rPr>
              <a:t>※</a:t>
            </a:r>
            <a:r>
              <a:rPr kumimoji="0" lang="ja-JP" altLang="en-US" sz="1200" dirty="0">
                <a:latin typeface="HG丸ｺﾞｼｯｸM-PRO" pitchFamily="49" charset="-128"/>
                <a:ea typeface="HG丸ｺﾞｼｯｸM-PRO" pitchFamily="49" charset="-128"/>
              </a:rPr>
              <a:t>次頁に様式</a:t>
            </a:r>
          </a:p>
          <a:p>
            <a:r>
              <a:rPr kumimoji="0" lang="ja-JP" altLang="en-US" dirty="0">
                <a:latin typeface="HG丸ｺﾞｼｯｸM-PRO" pitchFamily="49" charset="-128"/>
                <a:ea typeface="HG丸ｺﾞｼｯｸM-PRO" pitchFamily="49" charset="-128"/>
              </a:rPr>
              <a:t>２　市民教授の任期は、登録した年度を含み２年度とする。</a:t>
            </a:r>
          </a:p>
          <a:p>
            <a:r>
              <a:rPr kumimoji="0" lang="ja-JP" altLang="en-US" dirty="0">
                <a:latin typeface="HG丸ｺﾞｼｯｸM-PRO" pitchFamily="49" charset="-128"/>
                <a:ea typeface="HG丸ｺﾞｼｯｸM-PRO" pitchFamily="49" charset="-128"/>
              </a:rPr>
              <a:t>３　以下の場合、理事会は市民教授の登録を取り消すことができる。</a:t>
            </a:r>
          </a:p>
          <a:p>
            <a:r>
              <a:rPr kumimoji="0" lang="ja-JP" altLang="en-US" dirty="0">
                <a:latin typeface="HG丸ｺﾞｼｯｸM-PRO" pitchFamily="49" charset="-128"/>
                <a:ea typeface="HG丸ｺﾞｼｯｸM-PRO" pitchFamily="49" charset="-128"/>
              </a:rPr>
              <a:t>　（１）市民教授の都合により年度の途中において講座の継続が不可能な事情が</a:t>
            </a:r>
          </a:p>
          <a:p>
            <a:r>
              <a:rPr kumimoji="0" lang="ja-JP" altLang="en-US" dirty="0">
                <a:latin typeface="HG丸ｺﾞｼｯｸM-PRO" pitchFamily="49" charset="-128"/>
                <a:ea typeface="HG丸ｺﾞｼｯｸM-PRO" pitchFamily="49" charset="-128"/>
              </a:rPr>
              <a:t>　　　　生じたとき</a:t>
            </a:r>
          </a:p>
          <a:p>
            <a:r>
              <a:rPr kumimoji="0" lang="ja-JP" altLang="en-US" dirty="0">
                <a:latin typeface="HG丸ｺﾞｼｯｸM-PRO" pitchFamily="49" charset="-128"/>
                <a:ea typeface="HG丸ｺﾞｼｯｸM-PRO" pitchFamily="49" charset="-128"/>
              </a:rPr>
              <a:t>　（２）市民教授の言動が本学苑の運営に著しく支障を及ぼすなど、市民教授と</a:t>
            </a:r>
          </a:p>
          <a:p>
            <a:r>
              <a:rPr kumimoji="0" lang="ja-JP" altLang="en-US" dirty="0">
                <a:latin typeface="HG丸ｺﾞｼｯｸM-PRO" pitchFamily="49" charset="-128"/>
                <a:ea typeface="HG丸ｺﾞｼｯｸM-PRO" pitchFamily="49" charset="-128"/>
              </a:rPr>
              <a:t>　　　　しての適正を欠くと認められるとき </a:t>
            </a:r>
          </a:p>
        </p:txBody>
      </p:sp>
      <p:sp>
        <p:nvSpPr>
          <p:cNvPr id="12292" name="Text Box 6"/>
          <p:cNvSpPr txBox="1">
            <a:spLocks noChangeArrowheads="1"/>
          </p:cNvSpPr>
          <p:nvPr/>
        </p:nvSpPr>
        <p:spPr bwMode="auto">
          <a:xfrm>
            <a:off x="8802470" y="6404442"/>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6"/>
          <p:cNvSpPr txBox="1">
            <a:spLocks noChangeArrowheads="1"/>
          </p:cNvSpPr>
          <p:nvPr/>
        </p:nvSpPr>
        <p:spPr bwMode="auto">
          <a:xfrm>
            <a:off x="522288" y="638175"/>
            <a:ext cx="8361362" cy="366713"/>
          </a:xfrm>
          <a:prstGeom prst="rect">
            <a:avLst/>
          </a:prstGeom>
          <a:noFill/>
          <a:ln w="9525" algn="ctr">
            <a:noFill/>
            <a:miter lim="800000"/>
            <a:headEnd/>
            <a:tailEnd/>
          </a:ln>
        </p:spPr>
        <p:txBody>
          <a:bodyPr anchor="ctr"/>
          <a:lstStyle/>
          <a:p>
            <a:r>
              <a:rPr lang="ja-JP" altLang="en-US" sz="2800" dirty="0">
                <a:latin typeface="HGS創英角ｺﾞｼｯｸUB" pitchFamily="50" charset="-128"/>
                <a:ea typeface="HGS創英角ｺﾞｼｯｸUB" pitchFamily="50" charset="-128"/>
              </a:rPr>
              <a:t>市民教授登録票（様式１）　</a:t>
            </a:r>
            <a:r>
              <a:rPr lang="en-US" altLang="ja-JP" sz="1400" dirty="0">
                <a:latin typeface="HGS創英角ｺﾞｼｯｸUB" pitchFamily="50" charset="-128"/>
                <a:ea typeface="HGS創英角ｺﾞｼｯｸUB" pitchFamily="50" charset="-128"/>
              </a:rPr>
              <a:t>※</a:t>
            </a:r>
            <a:r>
              <a:rPr lang="ja-JP" altLang="en-US" sz="1400" dirty="0">
                <a:latin typeface="HGS創英角ｺﾞｼｯｸUB" pitchFamily="50" charset="-128"/>
                <a:ea typeface="HGS創英角ｺﾞｼｯｸUB" pitchFamily="50" charset="-128"/>
              </a:rPr>
              <a:t>原本は別に添付</a:t>
            </a:r>
            <a:r>
              <a:rPr lang="ja-JP" altLang="en-US" sz="2800" dirty="0">
                <a:latin typeface="HGS創英角ｺﾞｼｯｸUB" pitchFamily="50" charset="-128"/>
                <a:ea typeface="HGS創英角ｺﾞｼｯｸUB" pitchFamily="50" charset="-128"/>
              </a:rPr>
              <a:t>　</a:t>
            </a:r>
          </a:p>
        </p:txBody>
      </p:sp>
      <p:sp>
        <p:nvSpPr>
          <p:cNvPr id="1028" name="Text Box 7"/>
          <p:cNvSpPr txBox="1">
            <a:spLocks noChangeArrowheads="1"/>
          </p:cNvSpPr>
          <p:nvPr/>
        </p:nvSpPr>
        <p:spPr bwMode="auto">
          <a:xfrm>
            <a:off x="8835633" y="6436673"/>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8</a:t>
            </a:r>
          </a:p>
        </p:txBody>
      </p:sp>
      <p:sp>
        <p:nvSpPr>
          <p:cNvPr id="9" name="テキスト ボックス 8"/>
          <p:cNvSpPr txBox="1"/>
          <p:nvPr/>
        </p:nvSpPr>
        <p:spPr>
          <a:xfrm>
            <a:off x="660400" y="1230293"/>
            <a:ext cx="8267700" cy="830997"/>
          </a:xfrm>
          <a:prstGeom prst="rect">
            <a:avLst/>
          </a:prstGeom>
          <a:solidFill>
            <a:srgbClr val="FFFFFF"/>
          </a:solidFill>
        </p:spPr>
        <p:txBody>
          <a:bodyPr wrap="square" rtlCol="0">
            <a:spAutoFit/>
          </a:bodyPr>
          <a:lstStyle/>
          <a:p>
            <a:r>
              <a:rPr lang="ja-JP" altLang="en-US" sz="1200" dirty="0">
                <a:latin typeface="HGSｺﾞｼｯｸM" pitchFamily="50" charset="-128"/>
                <a:ea typeface="HGSｺﾞｼｯｸM" pitchFamily="50" charset="-128"/>
              </a:rPr>
              <a:t>・市民大学きたもと学苑の市民教授に登録するにあたり以下の登録票を提出します。</a:t>
            </a:r>
          </a:p>
          <a:p>
            <a:r>
              <a:rPr kumimoji="1" lang="ja-JP" altLang="en-US" sz="1200" dirty="0">
                <a:latin typeface="HGSｺﾞｼｯｸM" pitchFamily="50" charset="-128"/>
                <a:ea typeface="HGSｺﾞｼｯｸM" pitchFamily="50" charset="-128"/>
              </a:rPr>
              <a:t>・所属団体はどちらかの組織等に所属している場合ご記入ください。</a:t>
            </a:r>
            <a:endParaRPr kumimoji="1" lang="en-US" altLang="ja-JP" sz="1200" dirty="0">
              <a:latin typeface="HGSｺﾞｼｯｸM" pitchFamily="50" charset="-128"/>
              <a:ea typeface="HGSｺﾞｼｯｸM" pitchFamily="50" charset="-128"/>
            </a:endParaRPr>
          </a:p>
          <a:p>
            <a:r>
              <a:rPr kumimoji="1" lang="ja-JP" altLang="en-US" sz="1200" dirty="0">
                <a:latin typeface="HGSｺﾞｼｯｸM" pitchFamily="50" charset="-128"/>
                <a:ea typeface="HGSｺﾞｼｯｸM" pitchFamily="50" charset="-128"/>
              </a:rPr>
              <a:t>・カリキュラム内容の欄は、教える内容の概要をご記入ください。</a:t>
            </a:r>
            <a:endParaRPr kumimoji="1"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・実績の欄は過去にどのような場所で指導等を行ってきたか実績をご記入ください。</a:t>
            </a:r>
            <a:endParaRPr kumimoji="1" lang="en-US" altLang="ja-JP" sz="1200" dirty="0">
              <a:latin typeface="HGSｺﾞｼｯｸM" pitchFamily="50" charset="-128"/>
              <a:ea typeface="HGSｺﾞｼｯｸM" pitchFamily="50" charset="-128"/>
            </a:endParaRPr>
          </a:p>
        </p:txBody>
      </p:sp>
      <p:pic>
        <p:nvPicPr>
          <p:cNvPr id="4" name="図 3"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625" y="2123855"/>
            <a:ext cx="6185529" cy="447706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上矢印 14"/>
          <p:cNvSpPr/>
          <p:nvPr/>
        </p:nvSpPr>
        <p:spPr bwMode="auto">
          <a:xfrm rot="-5400000">
            <a:off x="4671046" y="5184225"/>
            <a:ext cx="252000" cy="28800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3314" name="Rectangle 4"/>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学苑運営費の納入</a:t>
            </a:r>
          </a:p>
        </p:txBody>
      </p:sp>
      <p:sp>
        <p:nvSpPr>
          <p:cNvPr id="13315" name="Rectangle 5"/>
          <p:cNvSpPr>
            <a:spLocks noChangeArrowheads="1"/>
          </p:cNvSpPr>
          <p:nvPr/>
        </p:nvSpPr>
        <p:spPr bwMode="auto">
          <a:xfrm>
            <a:off x="393700" y="1063638"/>
            <a:ext cx="8453438" cy="1465262"/>
          </a:xfrm>
          <a:prstGeom prst="rect">
            <a:avLst/>
          </a:prstGeom>
          <a:noFill/>
          <a:ln w="9525">
            <a:noFill/>
            <a:miter lim="800000"/>
            <a:headEnd/>
            <a:tailEnd/>
          </a:ln>
        </p:spPr>
        <p:txBody>
          <a:bodyPr lIns="90000" tIns="46800" rIns="90000" bIns="46800" anchor="ctr">
            <a:spAutoFit/>
          </a:bodyPr>
          <a:lstStyle/>
          <a:p>
            <a:pPr algn="r"/>
            <a:r>
              <a:rPr lang="ja-JP" altLang="en-US" dirty="0">
                <a:latin typeface="HG丸ｺﾞｼｯｸM-PRO" pitchFamily="49" charset="-128"/>
                <a:ea typeface="HG丸ｺﾞｼｯｸM-PRO" pitchFamily="49" charset="-128"/>
              </a:rPr>
              <a:t>「市民大学きたもと学苑」規約より</a:t>
            </a:r>
          </a:p>
          <a:p>
            <a:r>
              <a:rPr lang="ja-JP" altLang="en-US" dirty="0">
                <a:latin typeface="HG丸ｺﾞｼｯｸM-PRO" pitchFamily="49" charset="-128"/>
                <a:ea typeface="HG丸ｺﾞｼｯｸM-PRO" pitchFamily="49" charset="-128"/>
              </a:rPr>
              <a:t>（学苑運営費等）</a:t>
            </a:r>
          </a:p>
          <a:p>
            <a:r>
              <a:rPr lang="ja-JP" altLang="en-US" dirty="0">
                <a:latin typeface="HG丸ｺﾞｼｯｸM-PRO" pitchFamily="49" charset="-128"/>
                <a:ea typeface="HG丸ｺﾞｼｯｸM-PRO" pitchFamily="49" charset="-128"/>
              </a:rPr>
              <a:t>第</a:t>
            </a:r>
            <a:r>
              <a:rPr lang="en-US" altLang="ja-JP" dirty="0">
                <a:latin typeface="HG丸ｺﾞｼｯｸM-PRO" pitchFamily="49" charset="-128"/>
                <a:ea typeface="HG丸ｺﾞｼｯｸM-PRO" pitchFamily="49" charset="-128"/>
              </a:rPr>
              <a:t>10</a:t>
            </a:r>
            <a:r>
              <a:rPr lang="ja-JP" altLang="en-US" dirty="0">
                <a:latin typeface="HG丸ｺﾞｼｯｸM-PRO" pitchFamily="49" charset="-128"/>
                <a:ea typeface="HG丸ｺﾞｼｯｸM-PRO" pitchFamily="49" charset="-128"/>
              </a:rPr>
              <a:t>条　第３条に規定する者は、理事会で定める学苑運営費を納めなければならない。</a:t>
            </a:r>
          </a:p>
          <a:p>
            <a:r>
              <a:rPr lang="ja-JP" altLang="en-US" dirty="0">
                <a:latin typeface="HG丸ｺﾞｼｯｸM-PRO" pitchFamily="49" charset="-128"/>
                <a:ea typeface="HG丸ｺﾞｼｯｸM-PRO" pitchFamily="49" charset="-128"/>
              </a:rPr>
              <a:t>２　学苑生は、受講する講座ごとに定められた受講料を納付する。 </a:t>
            </a:r>
          </a:p>
        </p:txBody>
      </p:sp>
      <p:sp>
        <p:nvSpPr>
          <p:cNvPr id="13316" name="Text Box 6"/>
          <p:cNvSpPr txBox="1">
            <a:spLocks noChangeArrowheads="1"/>
          </p:cNvSpPr>
          <p:nvPr/>
        </p:nvSpPr>
        <p:spPr bwMode="auto">
          <a:xfrm>
            <a:off x="341530" y="2985855"/>
            <a:ext cx="3420380" cy="803095"/>
          </a:xfrm>
          <a:prstGeom prst="rect">
            <a:avLst/>
          </a:prstGeom>
          <a:noFill/>
          <a:ln w="9525">
            <a:solidFill>
              <a:schemeClr val="tx1"/>
            </a:solidFill>
            <a:miter lim="800000"/>
            <a:headEnd/>
            <a:tailEnd/>
          </a:ln>
        </p:spPr>
        <p:txBody>
          <a:bodyPr anchor="ctr"/>
          <a:lstStyle/>
          <a:p>
            <a:pPr>
              <a:spcBef>
                <a:spcPct val="50000"/>
              </a:spcBef>
            </a:pPr>
            <a:endParaRPr lang="en-US" altLang="ja-JP" b="1" dirty="0">
              <a:latin typeface="HG丸ｺﾞｼｯｸM-PRO" pitchFamily="49" charset="-128"/>
              <a:ea typeface="HG丸ｺﾞｼｯｸM-PRO" pitchFamily="49" charset="-128"/>
            </a:endParaRPr>
          </a:p>
          <a:p>
            <a:pPr algn="ctr"/>
            <a:r>
              <a:rPr lang="ja-JP" altLang="en-US" sz="1600" b="1" u="sng" dirty="0">
                <a:latin typeface="HG丸ｺﾞｼｯｸM-PRO" pitchFamily="49" charset="-128"/>
                <a:ea typeface="HG丸ｺﾞｼｯｸM-PRO" pitchFamily="49" charset="-128"/>
              </a:rPr>
              <a:t>年額２，０００円（一律）</a:t>
            </a:r>
            <a:endParaRPr lang="en-US" altLang="ja-JP" sz="1600" b="1" u="sng" dirty="0">
              <a:latin typeface="HG丸ｺﾞｼｯｸM-PRO" pitchFamily="49" charset="-128"/>
              <a:ea typeface="HG丸ｺﾞｼｯｸM-PRO" pitchFamily="49" charset="-128"/>
            </a:endParaRPr>
          </a:p>
          <a:p>
            <a:pPr algn="ctr"/>
            <a:r>
              <a:rPr lang="ja-JP" altLang="en-US" sz="1600" b="1" u="sng" dirty="0">
                <a:latin typeface="HG丸ｺﾞｼｯｸM-PRO" pitchFamily="49" charset="-128"/>
                <a:ea typeface="HG丸ｺﾞｼｯｸM-PRO" pitchFamily="49" charset="-128"/>
              </a:rPr>
              <a:t>を納入</a:t>
            </a:r>
            <a:endParaRPr lang="ja-JP" altLang="en-US" sz="1600" b="1" dirty="0">
              <a:latin typeface="HG丸ｺﾞｼｯｸM-PRO" pitchFamily="49" charset="-128"/>
              <a:ea typeface="HG丸ｺﾞｼｯｸM-PRO" pitchFamily="49" charset="-128"/>
            </a:endParaRPr>
          </a:p>
          <a:p>
            <a:pPr algn="ctr"/>
            <a:endParaRPr lang="en-US" altLang="ja-JP" dirty="0">
              <a:latin typeface="HG丸ｺﾞｼｯｸM-PRO" pitchFamily="49" charset="-128"/>
              <a:ea typeface="HG丸ｺﾞｼｯｸM-PRO" pitchFamily="49" charset="-128"/>
            </a:endParaRPr>
          </a:p>
        </p:txBody>
      </p:sp>
      <p:sp>
        <p:nvSpPr>
          <p:cNvPr id="13317" name="Text Box 7"/>
          <p:cNvSpPr txBox="1">
            <a:spLocks noChangeArrowheads="1"/>
          </p:cNvSpPr>
          <p:nvPr/>
        </p:nvSpPr>
        <p:spPr bwMode="auto">
          <a:xfrm>
            <a:off x="341529" y="4374106"/>
            <a:ext cx="4292735" cy="2114202"/>
          </a:xfrm>
          <a:prstGeom prst="rect">
            <a:avLst/>
          </a:prstGeom>
          <a:noFill/>
          <a:ln w="9525">
            <a:solidFill>
              <a:schemeClr val="tx1"/>
            </a:solidFill>
            <a:miter lim="800000"/>
            <a:headEnd/>
            <a:tailEnd/>
          </a:ln>
        </p:spPr>
        <p:txBody>
          <a:bodyPr anchor="ctr"/>
          <a:lstStyle/>
          <a:p>
            <a:pPr>
              <a:spcBef>
                <a:spcPct val="50000"/>
              </a:spcBef>
            </a:pPr>
            <a:endParaRPr lang="en-US" altLang="ja-JP" sz="1100" dirty="0">
              <a:latin typeface="HG丸ｺﾞｼｯｸM-PRO" pitchFamily="49" charset="-128"/>
              <a:ea typeface="HG丸ｺﾞｼｯｸM-PRO" pitchFamily="49" charset="-128"/>
            </a:endParaRPr>
          </a:p>
          <a:p>
            <a:pPr>
              <a:spcBef>
                <a:spcPct val="50000"/>
              </a:spcBef>
            </a:pPr>
            <a:endParaRPr lang="en-US" altLang="ja-JP" sz="1100" dirty="0">
              <a:latin typeface="HG丸ｺﾞｼｯｸM-PRO" pitchFamily="49" charset="-128"/>
              <a:ea typeface="HG丸ｺﾞｼｯｸM-PRO" pitchFamily="49" charset="-128"/>
            </a:endParaRPr>
          </a:p>
          <a:p>
            <a:pPr>
              <a:spcBef>
                <a:spcPct val="50000"/>
              </a:spcBef>
            </a:pPr>
            <a:endParaRPr lang="en-US" altLang="ja-JP" sz="1100" dirty="0">
              <a:latin typeface="HG丸ｺﾞｼｯｸM-PRO" pitchFamily="49" charset="-128"/>
              <a:ea typeface="HG丸ｺﾞｼｯｸM-PRO" pitchFamily="49" charset="-128"/>
            </a:endParaRPr>
          </a:p>
          <a:p>
            <a:pPr>
              <a:spcBef>
                <a:spcPct val="50000"/>
              </a:spcBef>
            </a:pPr>
            <a:r>
              <a:rPr lang="en-US" altLang="ja-JP" sz="1100" dirty="0">
                <a:latin typeface="HG丸ｺﾞｼｯｸM-PRO" pitchFamily="49" charset="-128"/>
                <a:ea typeface="HG丸ｺﾞｼｯｸM-PRO" pitchFamily="49" charset="-128"/>
              </a:rPr>
              <a:t>【</a:t>
            </a:r>
            <a:r>
              <a:rPr lang="ja-JP" altLang="en-US" sz="1100" dirty="0">
                <a:latin typeface="HG丸ｺﾞｼｯｸM-PRO" pitchFamily="49" charset="-128"/>
                <a:ea typeface="HG丸ｺﾞｼｯｸM-PRO" pitchFamily="49" charset="-128"/>
              </a:rPr>
              <a:t>平成</a:t>
            </a:r>
            <a:r>
              <a:rPr lang="en-US" altLang="ja-JP" sz="1100" dirty="0">
                <a:latin typeface="HG丸ｺﾞｼｯｸM-PRO" pitchFamily="49" charset="-128"/>
                <a:ea typeface="HG丸ｺﾞｼｯｸM-PRO" pitchFamily="49" charset="-128"/>
              </a:rPr>
              <a:t>29</a:t>
            </a:r>
            <a:r>
              <a:rPr lang="ja-JP" altLang="en-US" sz="1100" dirty="0">
                <a:latin typeface="HG丸ｺﾞｼｯｸM-PRO" pitchFamily="49" charset="-128"/>
                <a:ea typeface="HG丸ｺﾞｼｯｸM-PRO" pitchFamily="49" charset="-128"/>
              </a:rPr>
              <a:t>年度まで</a:t>
            </a:r>
            <a:r>
              <a:rPr lang="en-US" altLang="ja-JP" sz="1100" dirty="0">
                <a:latin typeface="HG丸ｺﾞｼｯｸM-PRO" pitchFamily="49" charset="-128"/>
                <a:ea typeface="HG丸ｺﾞｼｯｸM-PRO" pitchFamily="49" charset="-128"/>
              </a:rPr>
              <a:t>】</a:t>
            </a:r>
          </a:p>
          <a:p>
            <a:pPr algn="ctr"/>
            <a:r>
              <a:rPr lang="ja-JP" altLang="en-US" sz="1100" b="1" dirty="0">
                <a:latin typeface="HG丸ｺﾞｼｯｸM-PRO" pitchFamily="49" charset="-128"/>
                <a:ea typeface="HG丸ｺﾞｼｯｸM-PRO" pitchFamily="49" charset="-128"/>
              </a:rPr>
              <a:t>　</a:t>
            </a:r>
            <a:r>
              <a:rPr lang="ja-JP" altLang="en-US" sz="1400" b="1" u="sng" dirty="0">
                <a:latin typeface="HG丸ｺﾞｼｯｸM-PRO" pitchFamily="49" charset="-128"/>
                <a:ea typeface="HG丸ｺﾞｼｯｸM-PRO" pitchFamily="49" charset="-128"/>
              </a:rPr>
              <a:t>開設講座ごとに、受講料の ５％を納入</a:t>
            </a:r>
          </a:p>
          <a:p>
            <a:r>
              <a:rPr lang="ja-JP" altLang="en-US" sz="1200" b="1" dirty="0">
                <a:latin typeface="HG丸ｺﾞｼｯｸM-PRO" pitchFamily="49" charset="-128"/>
                <a:ea typeface="HG丸ｺﾞｼｯｸM-PRO" pitchFamily="49" charset="-128"/>
              </a:rPr>
              <a:t>　　</a:t>
            </a:r>
            <a:r>
              <a:rPr lang="ja-JP" altLang="en-US" sz="900" b="1" dirty="0">
                <a:latin typeface="HG丸ｺﾞｼｯｸM-PRO" pitchFamily="49" charset="-128"/>
                <a:ea typeface="HG丸ｺﾞｼｯｸM-PRO" pitchFamily="49" charset="-128"/>
              </a:rPr>
              <a:t>○学苑運営費納入計算式（例）</a:t>
            </a:r>
          </a:p>
          <a:p>
            <a:r>
              <a:rPr lang="ja-JP" altLang="en-US" sz="900" b="1" dirty="0">
                <a:latin typeface="HG丸ｺﾞｼｯｸM-PRO" pitchFamily="49" charset="-128"/>
                <a:ea typeface="HG丸ｺﾞｼｯｸM-PRO" pitchFamily="49" charset="-128"/>
              </a:rPr>
              <a:t>　　　  受講料（５００円）</a:t>
            </a:r>
            <a:r>
              <a:rPr lang="en-US" altLang="ja-JP" sz="900" b="1" dirty="0">
                <a:latin typeface="HG丸ｺﾞｼｯｸM-PRO" pitchFamily="49" charset="-128"/>
                <a:ea typeface="HG丸ｺﾞｼｯｸM-PRO" pitchFamily="49" charset="-128"/>
              </a:rPr>
              <a:t>×</a:t>
            </a:r>
            <a:r>
              <a:rPr lang="ja-JP" altLang="en-US" sz="900" b="1" dirty="0">
                <a:latin typeface="HG丸ｺﾞｼｯｸM-PRO" pitchFamily="49" charset="-128"/>
                <a:ea typeface="HG丸ｺﾞｼｯｸM-PRO" pitchFamily="49" charset="-128"/>
              </a:rPr>
              <a:t>受講者数（</a:t>
            </a:r>
            <a:r>
              <a:rPr lang="en-US" altLang="ja-JP" sz="900" b="1" dirty="0">
                <a:latin typeface="HG丸ｺﾞｼｯｸM-PRO" pitchFamily="49" charset="-128"/>
                <a:ea typeface="HG丸ｺﾞｼｯｸM-PRO" pitchFamily="49" charset="-128"/>
              </a:rPr>
              <a:t>12</a:t>
            </a:r>
            <a:r>
              <a:rPr lang="ja-JP" altLang="en-US" sz="900" b="1" dirty="0">
                <a:latin typeface="HG丸ｺﾞｼｯｸM-PRO" pitchFamily="49" charset="-128"/>
                <a:ea typeface="HG丸ｺﾞｼｯｸM-PRO" pitchFamily="49" charset="-128"/>
              </a:rPr>
              <a:t>名）</a:t>
            </a:r>
            <a:r>
              <a:rPr lang="en-US" altLang="ja-JP" sz="900" b="1" dirty="0">
                <a:latin typeface="HG丸ｺﾞｼｯｸM-PRO" pitchFamily="49" charset="-128"/>
                <a:ea typeface="HG丸ｺﾞｼｯｸM-PRO" pitchFamily="49" charset="-128"/>
              </a:rPr>
              <a:t>×</a:t>
            </a:r>
            <a:r>
              <a:rPr lang="ja-JP" altLang="en-US" sz="900" b="1" dirty="0">
                <a:latin typeface="HG丸ｺﾞｼｯｸM-PRO" pitchFamily="49" charset="-128"/>
                <a:ea typeface="HG丸ｺﾞｼｯｸM-PRO" pitchFamily="49" charset="-128"/>
              </a:rPr>
              <a:t>日数（</a:t>
            </a:r>
            <a:r>
              <a:rPr lang="en-US" altLang="ja-JP" sz="900" b="1" dirty="0">
                <a:latin typeface="HG丸ｺﾞｼｯｸM-PRO" pitchFamily="49" charset="-128"/>
                <a:ea typeface="HG丸ｺﾞｼｯｸM-PRO" pitchFamily="49" charset="-128"/>
              </a:rPr>
              <a:t>5</a:t>
            </a:r>
            <a:r>
              <a:rPr lang="ja-JP" altLang="en-US" sz="900" b="1" dirty="0">
                <a:latin typeface="HG丸ｺﾞｼｯｸM-PRO" pitchFamily="49" charset="-128"/>
                <a:ea typeface="HG丸ｺﾞｼｯｸM-PRO" pitchFamily="49" charset="-128"/>
              </a:rPr>
              <a:t>日間）＝</a:t>
            </a:r>
            <a:r>
              <a:rPr lang="en-US" altLang="ja-JP" sz="900" b="1" dirty="0">
                <a:latin typeface="HG丸ｺﾞｼｯｸM-PRO" pitchFamily="49" charset="-128"/>
                <a:ea typeface="HG丸ｺﾞｼｯｸM-PRO" pitchFamily="49" charset="-128"/>
              </a:rPr>
              <a:t>30,000</a:t>
            </a:r>
            <a:r>
              <a:rPr lang="ja-JP" altLang="en-US" sz="900" b="1" dirty="0">
                <a:latin typeface="HG丸ｺﾞｼｯｸM-PRO" pitchFamily="49" charset="-128"/>
                <a:ea typeface="HG丸ｺﾞｼｯｸM-PRO" pitchFamily="49" charset="-128"/>
              </a:rPr>
              <a:t>円</a:t>
            </a:r>
          </a:p>
          <a:p>
            <a:r>
              <a:rPr lang="ja-JP" altLang="en-US" sz="900" b="1" dirty="0">
                <a:latin typeface="HG丸ｺﾞｼｯｸM-PRO" pitchFamily="49" charset="-128"/>
                <a:ea typeface="HG丸ｺﾞｼｯｸM-PRO" pitchFamily="49" charset="-128"/>
              </a:rPr>
              <a:t>　　　  そのうち学苑運営費として収める額　 </a:t>
            </a:r>
            <a:r>
              <a:rPr lang="en-US" altLang="ja-JP" sz="900" b="1" dirty="0">
                <a:latin typeface="HG丸ｺﾞｼｯｸM-PRO" pitchFamily="49" charset="-128"/>
                <a:ea typeface="HG丸ｺﾞｼｯｸM-PRO" pitchFamily="49" charset="-128"/>
              </a:rPr>
              <a:t>30,000×</a:t>
            </a:r>
            <a:r>
              <a:rPr lang="ja-JP" altLang="en-US" sz="900" b="1" dirty="0">
                <a:latin typeface="HG丸ｺﾞｼｯｸM-PRO" pitchFamily="49" charset="-128"/>
                <a:ea typeface="HG丸ｺﾞｼｯｸM-PRO" pitchFamily="49" charset="-128"/>
              </a:rPr>
              <a:t>５％＝</a:t>
            </a:r>
            <a:r>
              <a:rPr lang="en-US" altLang="ja-JP" sz="900" b="1" dirty="0">
                <a:latin typeface="HG丸ｺﾞｼｯｸM-PRO" pitchFamily="49" charset="-128"/>
                <a:ea typeface="HG丸ｺﾞｼｯｸM-PRO" pitchFamily="49" charset="-128"/>
              </a:rPr>
              <a:t>1,500</a:t>
            </a:r>
            <a:r>
              <a:rPr lang="ja-JP" altLang="en-US" sz="900" b="1" dirty="0">
                <a:latin typeface="HG丸ｺﾞｼｯｸM-PRO" pitchFamily="49" charset="-128"/>
                <a:ea typeface="HG丸ｺﾞｼｯｸM-PRO" pitchFamily="49" charset="-128"/>
              </a:rPr>
              <a:t>円</a:t>
            </a:r>
            <a:endParaRPr lang="en-US" altLang="ja-JP" sz="1200" dirty="0">
              <a:latin typeface="HG丸ｺﾞｼｯｸM-PRO" pitchFamily="49" charset="-128"/>
              <a:ea typeface="HG丸ｺﾞｼｯｸM-PRO" pitchFamily="49" charset="-128"/>
            </a:endParaRPr>
          </a:p>
          <a:p>
            <a:pPr>
              <a:spcBef>
                <a:spcPts val="0"/>
              </a:spcBef>
            </a:pPr>
            <a:endParaRPr lang="en-US" altLang="ja-JP" sz="1100" dirty="0">
              <a:latin typeface="HG丸ｺﾞｼｯｸM-PRO" pitchFamily="49" charset="-128"/>
              <a:ea typeface="HG丸ｺﾞｼｯｸM-PRO" pitchFamily="49" charset="-128"/>
            </a:endParaRPr>
          </a:p>
          <a:p>
            <a:endParaRPr lang="en-US" altLang="ja-JP" sz="900" b="1" dirty="0">
              <a:latin typeface="HG丸ｺﾞｼｯｸM-PRO" pitchFamily="49" charset="-128"/>
              <a:ea typeface="HG丸ｺﾞｼｯｸM-PRO" pitchFamily="49" charset="-128"/>
            </a:endParaRPr>
          </a:p>
          <a:p>
            <a:endParaRPr lang="en-US" altLang="ja-JP" sz="1100" dirty="0">
              <a:latin typeface="HG丸ｺﾞｼｯｸM-PRO" pitchFamily="49" charset="-128"/>
              <a:ea typeface="HG丸ｺﾞｼｯｸM-PRO" pitchFamily="49" charset="-128"/>
            </a:endParaRPr>
          </a:p>
          <a:p>
            <a:pPr algn="r">
              <a:spcBef>
                <a:spcPct val="35000"/>
              </a:spcBef>
            </a:pPr>
            <a:endParaRPr lang="en-US" altLang="ja-JP" sz="1200" dirty="0">
              <a:latin typeface="HG丸ｺﾞｼｯｸM-PRO" pitchFamily="49" charset="-128"/>
              <a:ea typeface="HG丸ｺﾞｼｯｸM-PRO" pitchFamily="49" charset="-128"/>
            </a:endParaRPr>
          </a:p>
          <a:p>
            <a:pPr algn="r">
              <a:spcBef>
                <a:spcPct val="35000"/>
              </a:spcBef>
            </a:pPr>
            <a:r>
              <a:rPr lang="ja-JP" altLang="en-US" sz="1200" dirty="0">
                <a:latin typeface="HG丸ｺﾞｼｯｸM-PRO" pitchFamily="49" charset="-128"/>
                <a:ea typeface="HG丸ｺﾞｼｯｸM-PRO" pitchFamily="49" charset="-128"/>
              </a:rPr>
              <a:t> </a:t>
            </a:r>
          </a:p>
        </p:txBody>
      </p:sp>
      <p:sp>
        <p:nvSpPr>
          <p:cNvPr id="13319" name="AutoShape 9"/>
          <p:cNvSpPr>
            <a:spLocks noChangeArrowheads="1"/>
          </p:cNvSpPr>
          <p:nvPr/>
        </p:nvSpPr>
        <p:spPr bwMode="auto">
          <a:xfrm>
            <a:off x="4932440" y="2978950"/>
            <a:ext cx="3754360" cy="810000"/>
          </a:xfrm>
          <a:prstGeom prst="roundRect">
            <a:avLst>
              <a:gd name="adj" fmla="val 0"/>
            </a:avLst>
          </a:prstGeom>
          <a:noFill/>
          <a:ln w="9525">
            <a:solidFill>
              <a:schemeClr val="tx1"/>
            </a:solidFill>
            <a:round/>
            <a:headEnd/>
            <a:tailEnd/>
          </a:ln>
        </p:spPr>
        <p:txBody>
          <a:bodyPr lIns="90000" tIns="46800" rIns="90000" bIns="46800" anchor="ctr"/>
          <a:lstStyle/>
          <a:p>
            <a:pPr algn="ctr"/>
            <a:r>
              <a:rPr kumimoji="0" lang="ja-JP" altLang="en-US" dirty="0">
                <a:latin typeface="HG丸ｺﾞｼｯｸM-PRO" pitchFamily="49" charset="-128"/>
                <a:ea typeface="HG丸ｺﾞｼｯｸM-PRO" pitchFamily="49" charset="-128"/>
              </a:rPr>
              <a:t>１，０００円／各期</a:t>
            </a:r>
          </a:p>
          <a:p>
            <a:pPr algn="ctr">
              <a:lnSpc>
                <a:spcPct val="200000"/>
              </a:lnSpc>
              <a:spcBef>
                <a:spcPts val="0"/>
              </a:spcBef>
            </a:pPr>
            <a:r>
              <a:rPr kumimoji="0" lang="en-US" altLang="ja-JP" sz="1200" dirty="0">
                <a:latin typeface="HG丸ｺﾞｼｯｸM-PRO" pitchFamily="49" charset="-128"/>
                <a:ea typeface="HG丸ｺﾞｼｯｸM-PRO" pitchFamily="49" charset="-128"/>
              </a:rPr>
              <a:t>※</a:t>
            </a:r>
            <a:r>
              <a:rPr kumimoji="0" lang="ja-JP" altLang="en-US" sz="1200" dirty="0">
                <a:latin typeface="HG丸ｺﾞｼｯｸM-PRO" pitchFamily="49" charset="-128"/>
                <a:ea typeface="HG丸ｺﾞｼｯｸM-PRO" pitchFamily="49" charset="-128"/>
              </a:rPr>
              <a:t>同一期の中では何講座受講しても</a:t>
            </a:r>
            <a:r>
              <a:rPr kumimoji="0" lang="en-US" altLang="ja-JP" sz="1200" dirty="0">
                <a:latin typeface="HG丸ｺﾞｼｯｸM-PRO" pitchFamily="49" charset="-128"/>
                <a:ea typeface="HG丸ｺﾞｼｯｸM-PRO" pitchFamily="49" charset="-128"/>
              </a:rPr>
              <a:t>1,000</a:t>
            </a:r>
            <a:r>
              <a:rPr kumimoji="0" lang="ja-JP" altLang="en-US" sz="1200" dirty="0">
                <a:latin typeface="HG丸ｺﾞｼｯｸM-PRO" pitchFamily="49" charset="-128"/>
                <a:ea typeface="HG丸ｺﾞｼｯｸM-PRO" pitchFamily="49" charset="-128"/>
              </a:rPr>
              <a:t>円とする</a:t>
            </a:r>
          </a:p>
        </p:txBody>
      </p:sp>
      <p:sp>
        <p:nvSpPr>
          <p:cNvPr id="13320" name="Text Box 10"/>
          <p:cNvSpPr txBox="1">
            <a:spLocks noChangeArrowheads="1"/>
          </p:cNvSpPr>
          <p:nvPr/>
        </p:nvSpPr>
        <p:spPr bwMode="auto">
          <a:xfrm>
            <a:off x="476250" y="2573905"/>
            <a:ext cx="1530350" cy="433068"/>
          </a:xfrm>
          <a:prstGeom prst="rect">
            <a:avLst/>
          </a:prstGeom>
          <a:noFill/>
          <a:ln w="9525">
            <a:noFill/>
            <a:miter lim="800000"/>
            <a:headEnd/>
            <a:tailEnd/>
          </a:ln>
        </p:spPr>
        <p:txBody>
          <a:bodyPr lIns="90000" tIns="46800" rIns="90000" bIns="46800">
            <a:spAutoFit/>
          </a:bodyPr>
          <a:lstStyle/>
          <a:p>
            <a:pPr algn="ctr">
              <a:spcBef>
                <a:spcPct val="50000"/>
              </a:spcBef>
            </a:pPr>
            <a:r>
              <a:rPr lang="ja-JP" altLang="en-US" sz="2200" b="1" dirty="0">
                <a:ea typeface="HG丸ｺﾞｼｯｸM-PRO" pitchFamily="49" charset="-128"/>
              </a:rPr>
              <a:t>市民教授</a:t>
            </a:r>
          </a:p>
        </p:txBody>
      </p:sp>
      <p:sp>
        <p:nvSpPr>
          <p:cNvPr id="13321" name="Text Box 11"/>
          <p:cNvSpPr txBox="1">
            <a:spLocks noChangeArrowheads="1"/>
          </p:cNvSpPr>
          <p:nvPr/>
        </p:nvSpPr>
        <p:spPr bwMode="auto">
          <a:xfrm>
            <a:off x="4841850" y="2578757"/>
            <a:ext cx="1530350" cy="433068"/>
          </a:xfrm>
          <a:prstGeom prst="rect">
            <a:avLst/>
          </a:prstGeom>
          <a:noFill/>
          <a:ln w="9525">
            <a:noFill/>
            <a:miter lim="800000"/>
            <a:headEnd/>
            <a:tailEnd/>
          </a:ln>
        </p:spPr>
        <p:txBody>
          <a:bodyPr lIns="90000" tIns="46800" rIns="90000" bIns="46800">
            <a:spAutoFit/>
          </a:bodyPr>
          <a:lstStyle/>
          <a:p>
            <a:pPr algn="ctr">
              <a:spcBef>
                <a:spcPct val="50000"/>
              </a:spcBef>
            </a:pPr>
            <a:r>
              <a:rPr lang="ja-JP" altLang="en-US" sz="2200" b="1" dirty="0">
                <a:ea typeface="HG丸ｺﾞｼｯｸM-PRO" pitchFamily="49" charset="-128"/>
              </a:rPr>
              <a:t>受講生</a:t>
            </a:r>
          </a:p>
        </p:txBody>
      </p:sp>
      <p:sp>
        <p:nvSpPr>
          <p:cNvPr id="13322" name="Text Box 12"/>
          <p:cNvSpPr txBox="1">
            <a:spLocks noChangeArrowheads="1"/>
          </p:cNvSpPr>
          <p:nvPr/>
        </p:nvSpPr>
        <p:spPr bwMode="auto">
          <a:xfrm>
            <a:off x="8847138" y="6424613"/>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9</a:t>
            </a:r>
          </a:p>
        </p:txBody>
      </p:sp>
      <p:sp>
        <p:nvSpPr>
          <p:cNvPr id="11" name="テキスト ボックス 10"/>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
        <p:nvSpPr>
          <p:cNvPr id="12" name="角丸四角形 11"/>
          <p:cNvSpPr/>
          <p:nvPr/>
        </p:nvSpPr>
        <p:spPr bwMode="auto">
          <a:xfrm>
            <a:off x="4977046" y="4374105"/>
            <a:ext cx="3780420" cy="2114202"/>
          </a:xfrm>
          <a:prstGeom prst="round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HGｺﾞｼｯｸM" pitchFamily="49" charset="-128"/>
                <a:ea typeface="HGｺﾞｼｯｸM" pitchFamily="49" charset="-128"/>
              </a:rPr>
              <a:t>～ 参考 ～</a:t>
            </a:r>
            <a:endParaRPr kumimoji="1" lang="en-US" altLang="ja-JP" sz="1100" b="0" i="0" u="none" strike="noStrike" cap="none" normalizeH="0" baseline="0" dirty="0">
              <a:ln>
                <a:noFill/>
              </a:ln>
              <a:solidFill>
                <a:schemeClr val="tx1"/>
              </a:solidFill>
              <a:effectLst/>
              <a:latin typeface="HGｺﾞｼｯｸM" pitchFamily="49" charset="-128"/>
              <a:ea typeface="HGｺﾞｼｯｸM" pitchFamily="49" charset="-128"/>
            </a:endParaRPr>
          </a:p>
          <a:p>
            <a:pPr>
              <a:lnSpc>
                <a:spcPts val="1500"/>
              </a:lnSpc>
              <a:spcBef>
                <a:spcPts val="300"/>
              </a:spcBef>
              <a:spcAft>
                <a:spcPts val="300"/>
              </a:spcAft>
            </a:pPr>
            <a:r>
              <a:rPr lang="ja-JP" altLang="en-US" sz="1050" dirty="0">
                <a:latin typeface="HGｺﾞｼｯｸM" pitchFamily="49" charset="-128"/>
                <a:ea typeface="HGｺﾞｼｯｸM" pitchFamily="49" charset="-128"/>
              </a:rPr>
              <a:t>平成</a:t>
            </a:r>
            <a:r>
              <a:rPr lang="en-US" altLang="ja-JP" sz="1050" dirty="0">
                <a:latin typeface="HGｺﾞｼｯｸM" pitchFamily="49" charset="-128"/>
                <a:ea typeface="HGｺﾞｼｯｸM" pitchFamily="49" charset="-128"/>
              </a:rPr>
              <a:t>22</a:t>
            </a:r>
            <a:r>
              <a:rPr lang="ja-JP" altLang="en-US" sz="1050" dirty="0">
                <a:latin typeface="HGｺﾞｼｯｸM" pitchFamily="49" charset="-128"/>
                <a:ea typeface="HGｺﾞｼｯｸM" pitchFamily="49" charset="-128"/>
              </a:rPr>
              <a:t>年度から安定した学苑運営を図るため、市民教授に</a:t>
            </a:r>
            <a:r>
              <a:rPr lang="en-US" altLang="ja-JP" sz="1050" dirty="0">
                <a:latin typeface="HGｺﾞｼｯｸM" pitchFamily="49" charset="-128"/>
                <a:ea typeface="HGｺﾞｼｯｸM" pitchFamily="49" charset="-128"/>
              </a:rPr>
              <a:t>『</a:t>
            </a:r>
            <a:r>
              <a:rPr lang="ja-JP" altLang="en-US" sz="1050" dirty="0">
                <a:latin typeface="HGｺﾞｼｯｸM" pitchFamily="49" charset="-128"/>
                <a:ea typeface="HGｺﾞｼｯｸM" pitchFamily="49" charset="-128"/>
              </a:rPr>
              <a:t>受講料の</a:t>
            </a:r>
            <a:r>
              <a:rPr lang="en-US" altLang="ja-JP" sz="1050" dirty="0">
                <a:latin typeface="HGｺﾞｼｯｸM" pitchFamily="49" charset="-128"/>
                <a:ea typeface="HGｺﾞｼｯｸM" pitchFamily="49" charset="-128"/>
              </a:rPr>
              <a:t>10</a:t>
            </a:r>
            <a:r>
              <a:rPr lang="ja-JP" altLang="en-US" sz="1050" dirty="0">
                <a:latin typeface="HGｺﾞｼｯｸM" pitchFamily="49" charset="-128"/>
                <a:ea typeface="HGｺﾞｼｯｸM" pitchFamily="49" charset="-128"/>
              </a:rPr>
              <a:t>％</a:t>
            </a:r>
            <a:r>
              <a:rPr lang="en-US" altLang="ja-JP" sz="1050" dirty="0">
                <a:latin typeface="HGｺﾞｼｯｸM" pitchFamily="49" charset="-128"/>
                <a:ea typeface="HGｺﾞｼｯｸM" pitchFamily="49" charset="-128"/>
              </a:rPr>
              <a:t>』</a:t>
            </a:r>
            <a:r>
              <a:rPr lang="ja-JP" altLang="en-US" sz="1050" dirty="0">
                <a:latin typeface="HGｺﾞｼｯｸM" pitchFamily="49" charset="-128"/>
                <a:ea typeface="HGｺﾞｼｯｸM" pitchFamily="49" charset="-128"/>
              </a:rPr>
              <a:t>を学苑運営費として納入していただいてきましたが、受講生の増加による収入の増額に伴い、平成</a:t>
            </a:r>
            <a:r>
              <a:rPr lang="en-US" altLang="ja-JP" sz="1050" dirty="0">
                <a:latin typeface="HGｺﾞｼｯｸM" pitchFamily="49" charset="-128"/>
                <a:ea typeface="HGｺﾞｼｯｸM" pitchFamily="49" charset="-128"/>
              </a:rPr>
              <a:t>25</a:t>
            </a:r>
            <a:r>
              <a:rPr lang="ja-JP" altLang="en-US" sz="1050" dirty="0">
                <a:latin typeface="HGｺﾞｼｯｸM" pitchFamily="49" charset="-128"/>
                <a:ea typeface="HGｺﾞｼｯｸM" pitchFamily="49" charset="-128"/>
              </a:rPr>
              <a:t>年度から市民教授の負担を軽減するため負担率を</a:t>
            </a:r>
            <a:r>
              <a:rPr lang="en-US" altLang="ja-JP" sz="1050" dirty="0">
                <a:latin typeface="HGｺﾞｼｯｸM" pitchFamily="49" charset="-128"/>
                <a:ea typeface="HGｺﾞｼｯｸM" pitchFamily="49" charset="-128"/>
              </a:rPr>
              <a:t>10</a:t>
            </a:r>
            <a:r>
              <a:rPr lang="ja-JP" altLang="en-US" sz="1050" dirty="0">
                <a:latin typeface="HGｺﾞｼｯｸM" pitchFamily="49" charset="-128"/>
                <a:ea typeface="HGｺﾞｼｯｸM" pitchFamily="49" charset="-128"/>
              </a:rPr>
              <a:t>％から５％に変更しました。</a:t>
            </a:r>
            <a:endParaRPr lang="en-US" altLang="ja-JP" sz="1050" dirty="0">
              <a:latin typeface="HGｺﾞｼｯｸM" pitchFamily="49" charset="-128"/>
              <a:ea typeface="HGｺﾞｼｯｸM" pitchFamily="49" charset="-128"/>
            </a:endParaRPr>
          </a:p>
          <a:p>
            <a:pPr>
              <a:spcBef>
                <a:spcPts val="0"/>
              </a:spcBef>
              <a:spcAft>
                <a:spcPts val="0"/>
              </a:spcAft>
            </a:pPr>
            <a:r>
              <a:rPr kumimoji="1" lang="ja-JP" altLang="en-US" sz="1050" b="0" i="0" u="none" strike="noStrike" cap="none" normalizeH="0" baseline="0" dirty="0">
                <a:ln>
                  <a:noFill/>
                </a:ln>
                <a:solidFill>
                  <a:schemeClr val="tx1"/>
                </a:solidFill>
                <a:effectLst/>
                <a:latin typeface="HGｺﾞｼｯｸM" pitchFamily="49" charset="-128"/>
                <a:ea typeface="HGｺﾞｼｯｸM" pitchFamily="49" charset="-128"/>
              </a:rPr>
              <a:t>なお、平成</a:t>
            </a:r>
            <a:r>
              <a:rPr kumimoji="1" lang="en-US" altLang="ja-JP" sz="1050" b="0" i="0" u="none" strike="noStrike" cap="none" normalizeH="0" baseline="0" dirty="0">
                <a:ln>
                  <a:noFill/>
                </a:ln>
                <a:solidFill>
                  <a:schemeClr val="tx1"/>
                </a:solidFill>
                <a:effectLst/>
                <a:latin typeface="HGｺﾞｼｯｸM" pitchFamily="49" charset="-128"/>
                <a:ea typeface="HGｺﾞｼｯｸM" pitchFamily="49" charset="-128"/>
              </a:rPr>
              <a:t>30</a:t>
            </a:r>
            <a:r>
              <a:rPr kumimoji="1" lang="ja-JP" altLang="en-US" sz="1050" b="0" i="0" u="none" strike="noStrike" cap="none" normalizeH="0" baseline="0" dirty="0">
                <a:ln>
                  <a:noFill/>
                </a:ln>
                <a:solidFill>
                  <a:schemeClr val="tx1"/>
                </a:solidFill>
                <a:effectLst/>
                <a:latin typeface="HGｺﾞｼｯｸM" pitchFamily="49" charset="-128"/>
                <a:ea typeface="HGｺﾞｼｯｸM" pitchFamily="49" charset="-128"/>
              </a:rPr>
              <a:t>年度からは、受講料の</a:t>
            </a:r>
            <a:r>
              <a:rPr kumimoji="1" lang="en-US" altLang="ja-JP" sz="1050" b="0" i="0" u="none" strike="noStrike" cap="none" normalizeH="0" baseline="0" dirty="0">
                <a:ln>
                  <a:noFill/>
                </a:ln>
                <a:solidFill>
                  <a:schemeClr val="tx1"/>
                </a:solidFill>
                <a:effectLst/>
                <a:latin typeface="HGｺﾞｼｯｸM" pitchFamily="49" charset="-128"/>
                <a:ea typeface="HGｺﾞｼｯｸM" pitchFamily="49" charset="-128"/>
              </a:rPr>
              <a:t>5</a:t>
            </a:r>
            <a:r>
              <a:rPr kumimoji="1" lang="ja-JP" altLang="en-US" sz="1050" b="0" i="0" u="none" strike="noStrike" cap="none" normalizeH="0" baseline="0" dirty="0">
                <a:ln>
                  <a:noFill/>
                </a:ln>
                <a:solidFill>
                  <a:schemeClr val="tx1"/>
                </a:solidFill>
                <a:effectLst/>
                <a:latin typeface="HGｺﾞｼｯｸM" pitchFamily="49" charset="-128"/>
                <a:ea typeface="HGｺﾞｼｯｸM" pitchFamily="49" charset="-128"/>
              </a:rPr>
              <a:t>％を徴収しないことに</a:t>
            </a:r>
            <a:r>
              <a:rPr lang="ja-JP" altLang="en-US" sz="1050" dirty="0">
                <a:latin typeface="HGｺﾞｼｯｸM" pitchFamily="49" charset="-128"/>
                <a:ea typeface="HGｺﾞｼｯｸM" pitchFamily="49" charset="-128"/>
              </a:rPr>
              <a:t>なりました。学苑の運営状況により、再開する可能性があります。</a:t>
            </a:r>
            <a:endParaRPr kumimoji="1" lang="en-US" altLang="ja-JP" sz="1050" b="0" i="0" u="none" strike="noStrike" cap="none" normalizeH="0" baseline="0" dirty="0">
              <a:ln>
                <a:noFill/>
              </a:ln>
              <a:solidFill>
                <a:schemeClr val="tx1"/>
              </a:solidFill>
              <a:effectLst/>
              <a:latin typeface="HGｺﾞｼｯｸM" pitchFamily="49" charset="-128"/>
              <a:ea typeface="HGｺﾞｼｯｸM" pitchFamily="49" charset="-128"/>
            </a:endParaRPr>
          </a:p>
        </p:txBody>
      </p:sp>
      <p:sp>
        <p:nvSpPr>
          <p:cNvPr id="2" name="角丸四角形 1"/>
          <p:cNvSpPr/>
          <p:nvPr/>
        </p:nvSpPr>
        <p:spPr bwMode="auto">
          <a:xfrm>
            <a:off x="161510" y="4135206"/>
            <a:ext cx="8685628" cy="2592000"/>
          </a:xfrm>
          <a:prstGeom prst="roundRect">
            <a:avLst/>
          </a:prstGeom>
          <a:noFill/>
          <a:ln w="12700" cap="flat" cmpd="sng" algn="ctr">
            <a:solidFill>
              <a:schemeClr val="tx1"/>
            </a:solidFill>
            <a:prstDash val="dashDot"/>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457200" y="457200"/>
            <a:ext cx="8229600" cy="523875"/>
          </a:xfrm>
          <a:noFill/>
        </p:spPr>
        <p:txBody>
          <a:bodyPr/>
          <a:lstStyle/>
          <a:p>
            <a:pPr eaLnBrk="1" hangingPunct="1"/>
            <a:r>
              <a:rPr lang="ja-JP" altLang="en-US" sz="2800">
                <a:ea typeface="HGS創英角ｺﾞｼｯｸUB" pitchFamily="50" charset="-128"/>
              </a:rPr>
              <a:t>講座の種類</a:t>
            </a:r>
          </a:p>
        </p:txBody>
      </p:sp>
      <p:sp>
        <p:nvSpPr>
          <p:cNvPr id="14340" name="AutoShape 9"/>
          <p:cNvSpPr>
            <a:spLocks noChangeArrowheads="1"/>
          </p:cNvSpPr>
          <p:nvPr/>
        </p:nvSpPr>
        <p:spPr bwMode="auto">
          <a:xfrm>
            <a:off x="251520" y="4238020"/>
            <a:ext cx="2808000" cy="2070523"/>
          </a:xfrm>
          <a:prstGeom prst="flowChartAlternateProcess">
            <a:avLst/>
          </a:prstGeom>
          <a:solidFill>
            <a:srgbClr val="FFFF99"/>
          </a:solidFill>
          <a:ln w="9525">
            <a:solidFill>
              <a:schemeClr val="tx1"/>
            </a:solidFill>
            <a:miter lim="800000"/>
            <a:headEnd/>
            <a:tailEnd/>
          </a:ln>
        </p:spPr>
        <p:txBody>
          <a:bodyPr lIns="90000" tIns="46800" rIns="90000" bIns="46800" anchor="t" anchorCtr="0"/>
          <a:lstStyle/>
          <a:p>
            <a:pPr algn="ctr">
              <a:spcBef>
                <a:spcPts val="0"/>
              </a:spcBef>
            </a:pPr>
            <a:endParaRPr lang="en-US" altLang="ja-JP" sz="1200" dirty="0">
              <a:latin typeface="HG丸ｺﾞｼｯｸM-PRO" pitchFamily="49" charset="-128"/>
              <a:ea typeface="HG丸ｺﾞｼｯｸM-PRO" pitchFamily="49" charset="-128"/>
            </a:endParaRPr>
          </a:p>
          <a:p>
            <a:pPr algn="ctr">
              <a:spcBef>
                <a:spcPts val="0"/>
              </a:spcBef>
            </a:pPr>
            <a:r>
              <a:rPr lang="ja-JP" altLang="en-US" dirty="0">
                <a:latin typeface="HG丸ｺﾞｼｯｸM-PRO" pitchFamily="49" charset="-128"/>
                <a:ea typeface="HG丸ｺﾞｼｯｸM-PRO" pitchFamily="49" charset="-128"/>
              </a:rPr>
              <a:t>楽しむ学習</a:t>
            </a:r>
            <a:endParaRPr lang="en-US" altLang="ja-JP" dirty="0">
              <a:latin typeface="HG丸ｺﾞｼｯｸM-PRO" pitchFamily="49" charset="-128"/>
              <a:ea typeface="HG丸ｺﾞｼｯｸM-PRO" pitchFamily="49" charset="-128"/>
            </a:endParaRPr>
          </a:p>
          <a:p>
            <a:pPr>
              <a:spcBef>
                <a:spcPts val="600"/>
              </a:spcBef>
            </a:pPr>
            <a:r>
              <a:rPr lang="ja-JP" altLang="en-US" sz="1400" dirty="0">
                <a:latin typeface="HG丸ｺﾞｼｯｸM-PRO" pitchFamily="49" charset="-128"/>
                <a:ea typeface="HG丸ｺﾞｼｯｸM-PRO" pitchFamily="49" charset="-128"/>
              </a:rPr>
              <a:t>仲間づくりやコミュニティ形成につながるような趣味的または一般教養的な学習</a:t>
            </a:r>
          </a:p>
          <a:p>
            <a:pPr>
              <a:spcBef>
                <a:spcPts val="600"/>
              </a:spcBef>
            </a:pPr>
            <a:r>
              <a:rPr lang="ja-JP" altLang="en-US" sz="1200" dirty="0">
                <a:latin typeface="HG丸ｺﾞｼｯｸM-PRO" pitchFamily="49" charset="-128"/>
                <a:ea typeface="HG丸ｺﾞｼｯｸM-PRO" pitchFamily="49" charset="-128"/>
              </a:rPr>
              <a:t>例：健康体操、音楽講座、手芸講座等</a:t>
            </a:r>
          </a:p>
        </p:txBody>
      </p:sp>
      <p:sp>
        <p:nvSpPr>
          <p:cNvPr id="14341" name="AutoShape 10"/>
          <p:cNvSpPr>
            <a:spLocks noChangeArrowheads="1"/>
          </p:cNvSpPr>
          <p:nvPr/>
        </p:nvSpPr>
        <p:spPr bwMode="auto">
          <a:xfrm>
            <a:off x="6084480" y="4238021"/>
            <a:ext cx="2808000" cy="2071299"/>
          </a:xfrm>
          <a:prstGeom prst="flowChartAlternateProcess">
            <a:avLst/>
          </a:prstGeom>
          <a:solidFill>
            <a:srgbClr val="FF99CC"/>
          </a:solidFill>
          <a:ln w="9525" algn="ctr">
            <a:solidFill>
              <a:schemeClr val="tx1"/>
            </a:solidFill>
            <a:miter lim="800000"/>
            <a:headEnd/>
            <a:tailEnd/>
          </a:ln>
        </p:spPr>
        <p:txBody>
          <a:bodyPr lIns="90000" tIns="46800" rIns="90000" bIns="46800" anchor="t" anchorCtr="0"/>
          <a:lstStyle/>
          <a:p>
            <a:pPr algn="ctr">
              <a:spcBef>
                <a:spcPts val="600"/>
              </a:spcBef>
            </a:pPr>
            <a:endParaRPr lang="en-US" altLang="ja-JP" sz="1200" dirty="0">
              <a:latin typeface="HG丸ｺﾞｼｯｸM-PRO" pitchFamily="49" charset="-128"/>
              <a:ea typeface="HG丸ｺﾞｼｯｸM-PRO" pitchFamily="49" charset="-128"/>
            </a:endParaRPr>
          </a:p>
          <a:p>
            <a:pPr algn="ctr">
              <a:spcBef>
                <a:spcPts val="0"/>
              </a:spcBef>
            </a:pPr>
            <a:r>
              <a:rPr lang="ja-JP" altLang="en-US" dirty="0">
                <a:latin typeface="HG丸ｺﾞｼｯｸM-PRO" pitchFamily="49" charset="-128"/>
                <a:ea typeface="HG丸ｺﾞｼｯｸM-PRO" pitchFamily="49" charset="-128"/>
              </a:rPr>
              <a:t>キャリア学</a:t>
            </a:r>
            <a:endParaRPr lang="en-US" altLang="ja-JP" dirty="0">
              <a:latin typeface="HG丸ｺﾞｼｯｸM-PRO" pitchFamily="49" charset="-128"/>
              <a:ea typeface="HG丸ｺﾞｼｯｸM-PRO" pitchFamily="49" charset="-128"/>
            </a:endParaRPr>
          </a:p>
          <a:p>
            <a:pPr>
              <a:spcBef>
                <a:spcPts val="600"/>
              </a:spcBef>
            </a:pPr>
            <a:r>
              <a:rPr lang="ja-JP" altLang="en-US" sz="1400" dirty="0">
                <a:latin typeface="HG丸ｺﾞｼｯｸM-PRO" pitchFamily="49" charset="-128"/>
                <a:ea typeface="HG丸ｺﾞｼｯｸM-PRO" pitchFamily="49" charset="-128"/>
              </a:rPr>
              <a:t>資格取得や起業支援など、キャリアアップを図る学習</a:t>
            </a:r>
            <a:endParaRPr lang="en-US" altLang="ja-JP" sz="1400" dirty="0">
              <a:latin typeface="HG丸ｺﾞｼｯｸM-PRO" pitchFamily="49" charset="-128"/>
              <a:ea typeface="HG丸ｺﾞｼｯｸM-PRO" pitchFamily="49" charset="-128"/>
            </a:endParaRPr>
          </a:p>
          <a:p>
            <a:pPr>
              <a:spcBef>
                <a:spcPts val="600"/>
              </a:spcBef>
            </a:pPr>
            <a:r>
              <a:rPr lang="ja-JP" altLang="en-US" sz="1200" dirty="0">
                <a:latin typeface="HG丸ｺﾞｼｯｸM-PRO" pitchFamily="49" charset="-128"/>
                <a:ea typeface="HG丸ｺﾞｼｯｸM-PRO" pitchFamily="49" charset="-128"/>
              </a:rPr>
              <a:t>　</a:t>
            </a:r>
            <a:r>
              <a:rPr lang="en-US" altLang="ja-JP" sz="1200" u="sng" dirty="0">
                <a:latin typeface="HG丸ｺﾞｼｯｸM-PRO" pitchFamily="49" charset="-128"/>
                <a:ea typeface="HG丸ｺﾞｼｯｸM-PRO" pitchFamily="49" charset="-128"/>
              </a:rPr>
              <a:t>※</a:t>
            </a:r>
            <a:r>
              <a:rPr lang="ja-JP" altLang="en-US" sz="1200" u="sng" dirty="0">
                <a:latin typeface="HG丸ｺﾞｼｯｸM-PRO" pitchFamily="49" charset="-128"/>
                <a:ea typeface="HG丸ｺﾞｼｯｸM-PRO" pitchFamily="49" charset="-128"/>
              </a:rPr>
              <a:t>現在実施されておりません</a:t>
            </a:r>
          </a:p>
        </p:txBody>
      </p:sp>
      <p:sp>
        <p:nvSpPr>
          <p:cNvPr id="14342" name="AutoShape 11"/>
          <p:cNvSpPr>
            <a:spLocks noChangeArrowheads="1"/>
          </p:cNvSpPr>
          <p:nvPr/>
        </p:nvSpPr>
        <p:spPr bwMode="auto">
          <a:xfrm>
            <a:off x="3176845" y="4238021"/>
            <a:ext cx="2808000" cy="2071299"/>
          </a:xfrm>
          <a:prstGeom prst="flowChartAlternateProcess">
            <a:avLst/>
          </a:prstGeom>
          <a:solidFill>
            <a:srgbClr val="99CCFF"/>
          </a:solidFill>
          <a:ln w="9525" algn="ctr">
            <a:solidFill>
              <a:schemeClr val="tx1"/>
            </a:solidFill>
            <a:miter lim="800000"/>
            <a:headEnd/>
            <a:tailEnd/>
          </a:ln>
        </p:spPr>
        <p:txBody>
          <a:bodyPr lIns="90000" tIns="46800" rIns="90000" bIns="46800" anchor="t" anchorCtr="0"/>
          <a:lstStyle/>
          <a:p>
            <a:pPr algn="ctr">
              <a:spcBef>
                <a:spcPts val="0"/>
              </a:spcBef>
            </a:pPr>
            <a:endParaRPr lang="en-US" altLang="ja-JP" sz="900" dirty="0">
              <a:latin typeface="HG丸ｺﾞｼｯｸM-PRO" pitchFamily="49" charset="-128"/>
              <a:ea typeface="HG丸ｺﾞｼｯｸM-PRO" pitchFamily="49" charset="-128"/>
            </a:endParaRPr>
          </a:p>
          <a:p>
            <a:pPr algn="ctr">
              <a:spcBef>
                <a:spcPts val="0"/>
              </a:spcBef>
            </a:pPr>
            <a:r>
              <a:rPr lang="ja-JP" altLang="en-US" dirty="0">
                <a:latin typeface="HG丸ｺﾞｼｯｸM-PRO" pitchFamily="49" charset="-128"/>
                <a:ea typeface="HG丸ｺﾞｼｯｸM-PRO" pitchFamily="49" charset="-128"/>
              </a:rPr>
              <a:t>地域学</a:t>
            </a:r>
            <a:endParaRPr lang="en-US" altLang="ja-JP" dirty="0">
              <a:latin typeface="HG丸ｺﾞｼｯｸM-PRO" pitchFamily="49" charset="-128"/>
              <a:ea typeface="HG丸ｺﾞｼｯｸM-PRO" pitchFamily="49" charset="-128"/>
            </a:endParaRPr>
          </a:p>
          <a:p>
            <a:pPr>
              <a:spcBef>
                <a:spcPts val="600"/>
              </a:spcBef>
            </a:pPr>
            <a:r>
              <a:rPr lang="ja-JP" altLang="en-US" sz="1200" dirty="0">
                <a:latin typeface="HG丸ｺﾞｼｯｸM-PRO" pitchFamily="49" charset="-128"/>
                <a:ea typeface="HG丸ｺﾞｼｯｸM-PRO" pitchFamily="49" charset="-128"/>
              </a:rPr>
              <a:t>地域に付加価値をつけていくための学習とし、（きたもと学）「ひとづくり」「まちづくり」「にぎわいづくり」 「地域文化の振興」などに必要な学習</a:t>
            </a:r>
          </a:p>
          <a:p>
            <a:pPr>
              <a:spcBef>
                <a:spcPts val="600"/>
              </a:spcBef>
            </a:pPr>
            <a:r>
              <a:rPr lang="ja-JP" altLang="en-US" sz="1400" dirty="0">
                <a:latin typeface="HG丸ｺﾞｼｯｸM-PRO" pitchFamily="49" charset="-128"/>
                <a:ea typeface="HG丸ｺﾞｼｯｸM-PRO" pitchFamily="49" charset="-128"/>
              </a:rPr>
              <a:t>　</a:t>
            </a:r>
            <a:r>
              <a:rPr lang="en-US" altLang="ja-JP" sz="1200" u="sng" dirty="0">
                <a:latin typeface="HG丸ｺﾞｼｯｸM-PRO" pitchFamily="49" charset="-128"/>
                <a:ea typeface="HG丸ｺﾞｼｯｸM-PRO" pitchFamily="49" charset="-128"/>
              </a:rPr>
              <a:t>※</a:t>
            </a:r>
            <a:r>
              <a:rPr lang="ja-JP" altLang="en-US" sz="1200" u="sng" dirty="0">
                <a:latin typeface="HG丸ｺﾞｼｯｸM-PRO" pitchFamily="49" charset="-128"/>
                <a:ea typeface="HG丸ｺﾞｼｯｸM-PRO" pitchFamily="49" charset="-128"/>
              </a:rPr>
              <a:t>現在実施されておりません</a:t>
            </a:r>
          </a:p>
        </p:txBody>
      </p:sp>
      <p:sp>
        <p:nvSpPr>
          <p:cNvPr id="14343" name="Rectangle 15"/>
          <p:cNvSpPr>
            <a:spLocks noChangeArrowheads="1"/>
          </p:cNvSpPr>
          <p:nvPr/>
        </p:nvSpPr>
        <p:spPr bwMode="auto">
          <a:xfrm>
            <a:off x="2927350" y="628650"/>
            <a:ext cx="5129213" cy="366712"/>
          </a:xfrm>
          <a:prstGeom prst="rect">
            <a:avLst/>
          </a:prstGeom>
          <a:noFill/>
          <a:ln w="9525">
            <a:noFill/>
            <a:miter lim="800000"/>
            <a:headEnd/>
            <a:tailEnd/>
          </a:ln>
        </p:spPr>
        <p:txBody>
          <a:bodyPr lIns="90000" tIns="46800" rIns="90000" bIns="46800" anchor="ctr">
            <a:spAutoFit/>
          </a:bodyPr>
          <a:lstStyle/>
          <a:p>
            <a:pPr algn="r"/>
            <a:r>
              <a:rPr lang="ja-JP" altLang="en-US" dirty="0">
                <a:latin typeface="HG丸ｺﾞｼｯｸM-PRO" pitchFamily="49" charset="-128"/>
                <a:ea typeface="HG丸ｺﾞｼｯｸM-PRO" pitchFamily="49" charset="-128"/>
              </a:rPr>
              <a:t>「市民大学きたもと学苑」講座運営要項より</a:t>
            </a:r>
          </a:p>
        </p:txBody>
      </p:sp>
      <p:sp>
        <p:nvSpPr>
          <p:cNvPr id="14344" name="Text Box 16"/>
          <p:cNvSpPr txBox="1">
            <a:spLocks noChangeArrowheads="1"/>
          </p:cNvSpPr>
          <p:nvPr/>
        </p:nvSpPr>
        <p:spPr bwMode="auto">
          <a:xfrm>
            <a:off x="1189037" y="6407150"/>
            <a:ext cx="7650163" cy="309958"/>
          </a:xfrm>
          <a:prstGeom prst="rect">
            <a:avLst/>
          </a:prstGeom>
          <a:noFill/>
          <a:ln w="9525">
            <a:noFill/>
            <a:miter lim="800000"/>
            <a:headEnd/>
            <a:tailEnd/>
          </a:ln>
        </p:spPr>
        <p:txBody>
          <a:bodyPr lIns="90000" tIns="46800" rIns="90000" bIns="46800">
            <a:spAutoFit/>
          </a:bodyPr>
          <a:lstStyle/>
          <a:p>
            <a:pPr>
              <a:spcBef>
                <a:spcPct val="50000"/>
              </a:spcBef>
            </a:pPr>
            <a:r>
              <a:rPr lang="en-US" altLang="ja-JP" sz="1400" dirty="0">
                <a:latin typeface="HG丸ｺﾞｼｯｸM-PRO" pitchFamily="49" charset="-128"/>
                <a:ea typeface="HG丸ｺﾞｼｯｸM-PRO" pitchFamily="49" charset="-128"/>
              </a:rPr>
              <a:t>※</a:t>
            </a:r>
            <a:r>
              <a:rPr lang="ja-JP" altLang="en-US" sz="1400" dirty="0">
                <a:latin typeface="HG丸ｺﾞｼｯｸM-PRO" pitchFamily="49" charset="-128"/>
                <a:ea typeface="HG丸ｺﾞｼｯｸM-PRO" pitchFamily="49" charset="-128"/>
              </a:rPr>
              <a:t>市民教授から提案された、企画書を理事会にて規約に照らし開催を決定する。 </a:t>
            </a:r>
          </a:p>
        </p:txBody>
      </p:sp>
      <p:sp>
        <p:nvSpPr>
          <p:cNvPr id="14345" name="AutoShape 17"/>
          <p:cNvSpPr>
            <a:spLocks noChangeArrowheads="1"/>
          </p:cNvSpPr>
          <p:nvPr/>
        </p:nvSpPr>
        <p:spPr bwMode="auto">
          <a:xfrm>
            <a:off x="251520" y="1250950"/>
            <a:ext cx="2808000" cy="1022350"/>
          </a:xfrm>
          <a:prstGeom prst="flowChartAlternateProcess">
            <a:avLst/>
          </a:prstGeom>
          <a:solidFill>
            <a:srgbClr val="FFC000"/>
          </a:solidFill>
          <a:ln w="9525">
            <a:solidFill>
              <a:schemeClr val="tx1"/>
            </a:solidFill>
            <a:miter lim="800000"/>
            <a:headEnd/>
            <a:tailEnd/>
          </a:ln>
        </p:spPr>
        <p:txBody>
          <a:bodyPr lIns="90000" tIns="46800" rIns="90000" bIns="46800" anchor="ctr"/>
          <a:lstStyle/>
          <a:p>
            <a:pPr algn="ctr"/>
            <a:r>
              <a:rPr lang="ja-JP" altLang="en-US" sz="2000" dirty="0">
                <a:latin typeface="HG丸ｺﾞｼｯｸM-PRO" pitchFamily="49" charset="-128"/>
                <a:ea typeface="HG丸ｺﾞｼｯｸM-PRO" pitchFamily="49" charset="-128"/>
              </a:rPr>
              <a:t>通年講座</a:t>
            </a:r>
          </a:p>
          <a:p>
            <a:pPr algn="ctr"/>
            <a:r>
              <a:rPr lang="ja-JP" altLang="en-US" sz="1100" dirty="0">
                <a:latin typeface="HG丸ｺﾞｼｯｸM-PRO" pitchFamily="49" charset="-128"/>
                <a:ea typeface="HG丸ｺﾞｼｯｸM-PRO" pitchFamily="49" charset="-128"/>
              </a:rPr>
              <a:t>（年間を通じて開催する講座）</a:t>
            </a:r>
          </a:p>
          <a:p>
            <a:r>
              <a:rPr lang="en-US" altLang="ja-JP" sz="1100" dirty="0">
                <a:latin typeface="HG丸ｺﾞｼｯｸM-PRO" pitchFamily="49" charset="-128"/>
                <a:ea typeface="HG丸ｺﾞｼｯｸM-PRO" pitchFamily="49" charset="-128"/>
              </a:rPr>
              <a:t>4</a:t>
            </a:r>
            <a:r>
              <a:rPr lang="ja-JP" altLang="en-US" sz="1100" dirty="0">
                <a:latin typeface="HG丸ｺﾞｼｯｸM-PRO" pitchFamily="49" charset="-128"/>
                <a:ea typeface="HG丸ｺﾞｼｯｸM-PRO" pitchFamily="49" charset="-128"/>
              </a:rPr>
              <a:t>月～</a:t>
            </a:r>
            <a:r>
              <a:rPr lang="en-US" altLang="ja-JP" sz="1100" dirty="0">
                <a:latin typeface="HG丸ｺﾞｼｯｸM-PRO" pitchFamily="49" charset="-128"/>
                <a:ea typeface="HG丸ｺﾞｼｯｸM-PRO" pitchFamily="49" charset="-128"/>
              </a:rPr>
              <a:t>3</a:t>
            </a:r>
            <a:r>
              <a:rPr lang="ja-JP" altLang="en-US" sz="1100" dirty="0">
                <a:latin typeface="HG丸ｺﾞｼｯｸM-PRO" pitchFamily="49" charset="-128"/>
                <a:ea typeface="HG丸ｺﾞｼｯｸM-PRO" pitchFamily="49" charset="-128"/>
              </a:rPr>
              <a:t>月まで月</a:t>
            </a:r>
            <a:r>
              <a:rPr lang="en-US" altLang="ja-JP" sz="1100" dirty="0">
                <a:latin typeface="HG丸ｺﾞｼｯｸM-PRO" pitchFamily="49" charset="-128"/>
                <a:ea typeface="HG丸ｺﾞｼｯｸM-PRO" pitchFamily="49" charset="-128"/>
              </a:rPr>
              <a:t>1</a:t>
            </a:r>
            <a:r>
              <a:rPr lang="ja-JP" altLang="en-US" sz="1100" dirty="0">
                <a:latin typeface="HG丸ｺﾞｼｯｸM-PRO" pitchFamily="49" charset="-128"/>
                <a:ea typeface="HG丸ｺﾞｼｯｸM-PRO" pitchFamily="49" charset="-128"/>
              </a:rPr>
              <a:t>回以上実施すること</a:t>
            </a:r>
            <a:endParaRPr lang="en-US" altLang="ja-JP" sz="1100" dirty="0">
              <a:latin typeface="HG丸ｺﾞｼｯｸM-PRO" pitchFamily="49" charset="-128"/>
              <a:ea typeface="HG丸ｺﾞｼｯｸM-PRO" pitchFamily="49" charset="-128"/>
            </a:endParaRPr>
          </a:p>
          <a:p>
            <a:endParaRPr lang="en-US" altLang="ja-JP" sz="1100" dirty="0">
              <a:latin typeface="HG丸ｺﾞｼｯｸM-PRO" pitchFamily="49" charset="-128"/>
              <a:ea typeface="HG丸ｺﾞｼｯｸM-PRO" pitchFamily="49" charset="-128"/>
            </a:endParaRPr>
          </a:p>
        </p:txBody>
      </p:sp>
      <p:sp>
        <p:nvSpPr>
          <p:cNvPr id="14346" name="AutoShape 19"/>
          <p:cNvSpPr>
            <a:spLocks noChangeArrowheads="1"/>
          </p:cNvSpPr>
          <p:nvPr/>
        </p:nvSpPr>
        <p:spPr bwMode="auto">
          <a:xfrm>
            <a:off x="3159155" y="1250950"/>
            <a:ext cx="2808000" cy="1022350"/>
          </a:xfrm>
          <a:prstGeom prst="flowChartAlternateProcess">
            <a:avLst/>
          </a:prstGeom>
          <a:solidFill>
            <a:srgbClr val="92D050"/>
          </a:solidFill>
          <a:ln w="9525">
            <a:solidFill>
              <a:schemeClr val="tx1"/>
            </a:solidFill>
            <a:miter lim="800000"/>
            <a:headEnd/>
            <a:tailEnd/>
          </a:ln>
        </p:spPr>
        <p:txBody>
          <a:bodyPr lIns="90000" tIns="46800" rIns="90000" bIns="46800" anchor="ctr"/>
          <a:lstStyle/>
          <a:p>
            <a:pPr algn="ctr"/>
            <a:r>
              <a:rPr lang="ja-JP" altLang="en-US" sz="2000" dirty="0">
                <a:latin typeface="HG丸ｺﾞｼｯｸM-PRO" pitchFamily="49" charset="-128"/>
                <a:ea typeface="HG丸ｺﾞｼｯｸM-PRO" pitchFamily="49" charset="-128"/>
              </a:rPr>
              <a:t>前期講座</a:t>
            </a:r>
          </a:p>
          <a:p>
            <a:pPr algn="ctr"/>
            <a:r>
              <a:rPr lang="ja-JP" altLang="en-US" sz="1100" dirty="0">
                <a:latin typeface="HG丸ｺﾞｼｯｸM-PRO" pitchFamily="49" charset="-128"/>
                <a:ea typeface="HG丸ｺﾞｼｯｸM-PRO" pitchFamily="49" charset="-128"/>
              </a:rPr>
              <a:t>（</a:t>
            </a:r>
            <a:r>
              <a:rPr lang="en-US" altLang="ja-JP" sz="1100" dirty="0">
                <a:latin typeface="HG丸ｺﾞｼｯｸM-PRO" pitchFamily="49" charset="-128"/>
                <a:ea typeface="HG丸ｺﾞｼｯｸM-PRO" pitchFamily="49" charset="-128"/>
              </a:rPr>
              <a:t>4</a:t>
            </a:r>
            <a:r>
              <a:rPr lang="ja-JP" altLang="en-US" sz="1100" dirty="0">
                <a:latin typeface="HG丸ｺﾞｼｯｸM-PRO" pitchFamily="49" charset="-128"/>
                <a:ea typeface="HG丸ｺﾞｼｯｸM-PRO" pitchFamily="49" charset="-128"/>
              </a:rPr>
              <a:t>月から</a:t>
            </a:r>
            <a:r>
              <a:rPr lang="en-US" altLang="ja-JP" sz="1100" dirty="0">
                <a:latin typeface="HG丸ｺﾞｼｯｸM-PRO" pitchFamily="49" charset="-128"/>
                <a:ea typeface="HG丸ｺﾞｼｯｸM-PRO" pitchFamily="49" charset="-128"/>
              </a:rPr>
              <a:t>9</a:t>
            </a:r>
            <a:r>
              <a:rPr lang="ja-JP" altLang="en-US" sz="1100" dirty="0">
                <a:latin typeface="HG丸ｺﾞｼｯｸM-PRO" pitchFamily="49" charset="-128"/>
                <a:ea typeface="HG丸ｺﾞｼｯｸM-PRO" pitchFamily="49" charset="-128"/>
              </a:rPr>
              <a:t>月までの講座）</a:t>
            </a:r>
          </a:p>
          <a:p>
            <a:r>
              <a:rPr kumimoji="0" lang="ja-JP" altLang="en-US" sz="1100" dirty="0">
                <a:latin typeface="HG丸ｺﾞｼｯｸM-PRO" pitchFamily="49" charset="-128"/>
                <a:ea typeface="HG丸ｺﾞｼｯｸM-PRO" pitchFamily="49" charset="-128"/>
              </a:rPr>
              <a:t>　Ａ日程</a:t>
            </a:r>
            <a:r>
              <a:rPr kumimoji="0" lang="en-US" altLang="ja-JP" sz="1100" dirty="0">
                <a:latin typeface="HG丸ｺﾞｼｯｸM-PRO" pitchFamily="49" charset="-128"/>
                <a:ea typeface="HG丸ｺﾞｼｯｸM-PRO" pitchFamily="49" charset="-128"/>
              </a:rPr>
              <a:t>4</a:t>
            </a:r>
            <a:r>
              <a:rPr kumimoji="0" lang="ja-JP" altLang="en-US" sz="1100" dirty="0">
                <a:latin typeface="HG丸ｺﾞｼｯｸM-PRO" pitchFamily="49" charset="-128"/>
                <a:ea typeface="HG丸ｺﾞｼｯｸM-PRO" pitchFamily="49" charset="-128"/>
              </a:rPr>
              <a:t>月～</a:t>
            </a:r>
            <a:r>
              <a:rPr kumimoji="0" lang="en-US" altLang="ja-JP" sz="1100" dirty="0">
                <a:latin typeface="HG丸ｺﾞｼｯｸM-PRO" pitchFamily="49" charset="-128"/>
                <a:ea typeface="HG丸ｺﾞｼｯｸM-PRO" pitchFamily="49" charset="-128"/>
              </a:rPr>
              <a:t>6</a:t>
            </a:r>
            <a:r>
              <a:rPr kumimoji="0" lang="ja-JP" altLang="en-US" sz="1100" dirty="0">
                <a:latin typeface="HG丸ｺﾞｼｯｸM-PRO" pitchFamily="49" charset="-128"/>
                <a:ea typeface="HG丸ｺﾞｼｯｸM-PRO" pitchFamily="49" charset="-128"/>
              </a:rPr>
              <a:t>月に始まる講座</a:t>
            </a:r>
          </a:p>
          <a:p>
            <a:r>
              <a:rPr kumimoji="0" lang="ja-JP" altLang="en-US" sz="1100" dirty="0">
                <a:latin typeface="HG丸ｺﾞｼｯｸM-PRO" pitchFamily="49" charset="-128"/>
                <a:ea typeface="HG丸ｺﾞｼｯｸM-PRO" pitchFamily="49" charset="-128"/>
              </a:rPr>
              <a:t>　Ｂ日程</a:t>
            </a:r>
            <a:r>
              <a:rPr kumimoji="0" lang="en-US" altLang="ja-JP" sz="1100" dirty="0">
                <a:latin typeface="HG丸ｺﾞｼｯｸM-PRO" pitchFamily="49" charset="-128"/>
                <a:ea typeface="HG丸ｺﾞｼｯｸM-PRO" pitchFamily="49" charset="-128"/>
              </a:rPr>
              <a:t>7</a:t>
            </a:r>
            <a:r>
              <a:rPr kumimoji="0" lang="ja-JP" altLang="en-US" sz="1100" dirty="0">
                <a:latin typeface="HG丸ｺﾞｼｯｸM-PRO" pitchFamily="49" charset="-128"/>
                <a:ea typeface="HG丸ｺﾞｼｯｸM-PRO" pitchFamily="49" charset="-128"/>
              </a:rPr>
              <a:t>月～</a:t>
            </a:r>
            <a:r>
              <a:rPr kumimoji="0" lang="en-US" altLang="ja-JP" sz="1100" dirty="0">
                <a:latin typeface="HG丸ｺﾞｼｯｸM-PRO" pitchFamily="49" charset="-128"/>
                <a:ea typeface="HG丸ｺﾞｼｯｸM-PRO" pitchFamily="49" charset="-128"/>
              </a:rPr>
              <a:t>9</a:t>
            </a:r>
            <a:r>
              <a:rPr kumimoji="0" lang="ja-JP" altLang="en-US" sz="1100" dirty="0">
                <a:latin typeface="HG丸ｺﾞｼｯｸM-PRO" pitchFamily="49" charset="-128"/>
                <a:ea typeface="HG丸ｺﾞｼｯｸM-PRO" pitchFamily="49" charset="-128"/>
              </a:rPr>
              <a:t>月に始まる講座</a:t>
            </a:r>
          </a:p>
        </p:txBody>
      </p:sp>
      <p:sp>
        <p:nvSpPr>
          <p:cNvPr id="14347" name="AutoShape 20"/>
          <p:cNvSpPr>
            <a:spLocks noChangeArrowheads="1"/>
          </p:cNvSpPr>
          <p:nvPr/>
        </p:nvSpPr>
        <p:spPr bwMode="auto">
          <a:xfrm>
            <a:off x="6084480" y="1250950"/>
            <a:ext cx="2808000" cy="1022350"/>
          </a:xfrm>
          <a:prstGeom prst="flowChartAlternateProcess">
            <a:avLst/>
          </a:prstGeom>
          <a:solidFill>
            <a:srgbClr val="92D050"/>
          </a:solidFill>
          <a:ln w="9525">
            <a:solidFill>
              <a:schemeClr val="tx1"/>
            </a:solidFill>
            <a:miter lim="800000"/>
            <a:headEnd/>
            <a:tailEnd/>
          </a:ln>
        </p:spPr>
        <p:txBody>
          <a:bodyPr lIns="90000" tIns="46800" rIns="90000" bIns="46800" anchor="ctr"/>
          <a:lstStyle/>
          <a:p>
            <a:pPr algn="ctr"/>
            <a:r>
              <a:rPr lang="ja-JP" altLang="en-US" sz="2000" dirty="0">
                <a:latin typeface="HG丸ｺﾞｼｯｸM-PRO" pitchFamily="49" charset="-128"/>
                <a:ea typeface="HG丸ｺﾞｼｯｸM-PRO" pitchFamily="49" charset="-128"/>
              </a:rPr>
              <a:t>後期講座</a:t>
            </a:r>
          </a:p>
          <a:p>
            <a:pPr algn="ctr"/>
            <a:r>
              <a:rPr lang="ja-JP" altLang="en-US" sz="1100" dirty="0">
                <a:latin typeface="HG丸ｺﾞｼｯｸM-PRO" pitchFamily="49" charset="-128"/>
                <a:ea typeface="HG丸ｺﾞｼｯｸM-PRO" pitchFamily="49" charset="-128"/>
              </a:rPr>
              <a:t>（</a:t>
            </a:r>
            <a:r>
              <a:rPr lang="en-US" altLang="ja-JP" sz="1100" dirty="0">
                <a:latin typeface="HG丸ｺﾞｼｯｸM-PRO" pitchFamily="49" charset="-128"/>
                <a:ea typeface="HG丸ｺﾞｼｯｸM-PRO" pitchFamily="49" charset="-128"/>
              </a:rPr>
              <a:t>10</a:t>
            </a:r>
            <a:r>
              <a:rPr lang="ja-JP" altLang="en-US" sz="1100" dirty="0">
                <a:latin typeface="HG丸ｺﾞｼｯｸM-PRO" pitchFamily="49" charset="-128"/>
                <a:ea typeface="HG丸ｺﾞｼｯｸM-PRO" pitchFamily="49" charset="-128"/>
              </a:rPr>
              <a:t>月から</a:t>
            </a:r>
            <a:r>
              <a:rPr lang="en-US" altLang="ja-JP" sz="1100" dirty="0">
                <a:latin typeface="HG丸ｺﾞｼｯｸM-PRO" pitchFamily="49" charset="-128"/>
                <a:ea typeface="HG丸ｺﾞｼｯｸM-PRO" pitchFamily="49" charset="-128"/>
              </a:rPr>
              <a:t>3</a:t>
            </a:r>
            <a:r>
              <a:rPr lang="ja-JP" altLang="en-US" sz="1100" dirty="0">
                <a:latin typeface="HG丸ｺﾞｼｯｸM-PRO" pitchFamily="49" charset="-128"/>
                <a:ea typeface="HG丸ｺﾞｼｯｸM-PRO" pitchFamily="49" charset="-128"/>
              </a:rPr>
              <a:t>月までの講座）</a:t>
            </a:r>
          </a:p>
          <a:p>
            <a:r>
              <a:rPr kumimoji="0" lang="ja-JP" altLang="en-US" sz="1100" dirty="0">
                <a:latin typeface="HG丸ｺﾞｼｯｸM-PRO" pitchFamily="49" charset="-128"/>
                <a:ea typeface="HG丸ｺﾞｼｯｸM-PRO" pitchFamily="49" charset="-128"/>
              </a:rPr>
              <a:t>　Ａ日程</a:t>
            </a:r>
            <a:r>
              <a:rPr kumimoji="0" lang="en-US" altLang="ja-JP" sz="1100" dirty="0">
                <a:latin typeface="HG丸ｺﾞｼｯｸM-PRO" pitchFamily="49" charset="-128"/>
                <a:ea typeface="HG丸ｺﾞｼｯｸM-PRO" pitchFamily="49" charset="-128"/>
              </a:rPr>
              <a:t>10</a:t>
            </a:r>
            <a:r>
              <a:rPr kumimoji="0" lang="ja-JP" altLang="en-US" sz="1100" dirty="0">
                <a:latin typeface="HG丸ｺﾞｼｯｸM-PRO" pitchFamily="49" charset="-128"/>
                <a:ea typeface="HG丸ｺﾞｼｯｸM-PRO" pitchFamily="49" charset="-128"/>
              </a:rPr>
              <a:t>月～</a:t>
            </a:r>
            <a:r>
              <a:rPr kumimoji="0" lang="en-US" altLang="ja-JP" sz="1100" dirty="0">
                <a:latin typeface="HG丸ｺﾞｼｯｸM-PRO" pitchFamily="49" charset="-128"/>
                <a:ea typeface="HG丸ｺﾞｼｯｸM-PRO" pitchFamily="49" charset="-128"/>
              </a:rPr>
              <a:t>12</a:t>
            </a:r>
            <a:r>
              <a:rPr kumimoji="0" lang="ja-JP" altLang="en-US" sz="1100" dirty="0">
                <a:latin typeface="HG丸ｺﾞｼｯｸM-PRO" pitchFamily="49" charset="-128"/>
                <a:ea typeface="HG丸ｺﾞｼｯｸM-PRO" pitchFamily="49" charset="-128"/>
              </a:rPr>
              <a:t>月に始まる講座</a:t>
            </a:r>
          </a:p>
          <a:p>
            <a:r>
              <a:rPr kumimoji="0" lang="ja-JP" altLang="en-US" sz="1100" dirty="0">
                <a:latin typeface="HG丸ｺﾞｼｯｸM-PRO" pitchFamily="49" charset="-128"/>
                <a:ea typeface="HG丸ｺﾞｼｯｸM-PRO" pitchFamily="49" charset="-128"/>
              </a:rPr>
              <a:t>　Ｂ日程  </a:t>
            </a:r>
            <a:r>
              <a:rPr kumimoji="0" lang="en-US" altLang="ja-JP" sz="1100" dirty="0">
                <a:latin typeface="HG丸ｺﾞｼｯｸM-PRO" pitchFamily="49" charset="-128"/>
                <a:ea typeface="HG丸ｺﾞｼｯｸM-PRO" pitchFamily="49" charset="-128"/>
              </a:rPr>
              <a:t>1</a:t>
            </a:r>
            <a:r>
              <a:rPr kumimoji="0" lang="ja-JP" altLang="en-US" sz="1100" dirty="0">
                <a:latin typeface="HG丸ｺﾞｼｯｸM-PRO" pitchFamily="49" charset="-128"/>
                <a:ea typeface="HG丸ｺﾞｼｯｸM-PRO" pitchFamily="49" charset="-128"/>
              </a:rPr>
              <a:t>月～  </a:t>
            </a:r>
            <a:r>
              <a:rPr kumimoji="0" lang="en-US" altLang="ja-JP" sz="1100" dirty="0">
                <a:latin typeface="HG丸ｺﾞｼｯｸM-PRO" pitchFamily="49" charset="-128"/>
                <a:ea typeface="HG丸ｺﾞｼｯｸM-PRO" pitchFamily="49" charset="-128"/>
              </a:rPr>
              <a:t>3</a:t>
            </a:r>
            <a:r>
              <a:rPr kumimoji="0" lang="ja-JP" altLang="en-US" sz="1100" dirty="0">
                <a:latin typeface="HG丸ｺﾞｼｯｸM-PRO" pitchFamily="49" charset="-128"/>
                <a:ea typeface="HG丸ｺﾞｼｯｸM-PRO" pitchFamily="49" charset="-128"/>
              </a:rPr>
              <a:t>月に始まる講座</a:t>
            </a:r>
          </a:p>
        </p:txBody>
      </p:sp>
      <p:sp>
        <p:nvSpPr>
          <p:cNvPr id="14349" name="Text Box 23"/>
          <p:cNvSpPr txBox="1">
            <a:spLocks noChangeArrowheads="1"/>
          </p:cNvSpPr>
          <p:nvPr/>
        </p:nvSpPr>
        <p:spPr bwMode="auto">
          <a:xfrm>
            <a:off x="8686800" y="6420386"/>
            <a:ext cx="457200"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10</a:t>
            </a:r>
          </a:p>
        </p:txBody>
      </p:sp>
      <p:sp>
        <p:nvSpPr>
          <p:cNvPr id="14" name="テキスト ボックス 13"/>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graphicFrame>
        <p:nvGraphicFramePr>
          <p:cNvPr id="22" name="Group 1490"/>
          <p:cNvGraphicFramePr>
            <a:graphicFrameLocks noGrp="1"/>
          </p:cNvGraphicFramePr>
          <p:nvPr>
            <p:extLst>
              <p:ext uri="{D42A27DB-BD31-4B8C-83A1-F6EECF244321}">
                <p14:modId xmlns:p14="http://schemas.microsoft.com/office/powerpoint/2010/main" val="3319681158"/>
              </p:ext>
            </p:extLst>
          </p:nvPr>
        </p:nvGraphicFramePr>
        <p:xfrm>
          <a:off x="521550" y="2451100"/>
          <a:ext cx="6756398" cy="1555750"/>
        </p:xfrm>
        <a:graphic>
          <a:graphicData uri="http://schemas.openxmlformats.org/drawingml/2006/table">
            <a:tbl>
              <a:tblPr/>
              <a:tblGrid>
                <a:gridCol w="1111250">
                  <a:extLst>
                    <a:ext uri="{9D8B030D-6E8A-4147-A177-3AD203B41FA5}">
                      <a16:colId xmlns:a16="http://schemas.microsoft.com/office/drawing/2014/main" val="20000"/>
                    </a:ext>
                  </a:extLst>
                </a:gridCol>
                <a:gridCol w="470429">
                  <a:extLst>
                    <a:ext uri="{9D8B030D-6E8A-4147-A177-3AD203B41FA5}">
                      <a16:colId xmlns:a16="http://schemas.microsoft.com/office/drawing/2014/main" val="20001"/>
                    </a:ext>
                  </a:extLst>
                </a:gridCol>
                <a:gridCol w="470429">
                  <a:extLst>
                    <a:ext uri="{9D8B030D-6E8A-4147-A177-3AD203B41FA5}">
                      <a16:colId xmlns:a16="http://schemas.microsoft.com/office/drawing/2014/main" val="20002"/>
                    </a:ext>
                  </a:extLst>
                </a:gridCol>
                <a:gridCol w="470429">
                  <a:extLst>
                    <a:ext uri="{9D8B030D-6E8A-4147-A177-3AD203B41FA5}">
                      <a16:colId xmlns:a16="http://schemas.microsoft.com/office/drawing/2014/main" val="20003"/>
                    </a:ext>
                  </a:extLst>
                </a:gridCol>
                <a:gridCol w="470429">
                  <a:extLst>
                    <a:ext uri="{9D8B030D-6E8A-4147-A177-3AD203B41FA5}">
                      <a16:colId xmlns:a16="http://schemas.microsoft.com/office/drawing/2014/main" val="20004"/>
                    </a:ext>
                  </a:extLst>
                </a:gridCol>
                <a:gridCol w="470429">
                  <a:extLst>
                    <a:ext uri="{9D8B030D-6E8A-4147-A177-3AD203B41FA5}">
                      <a16:colId xmlns:a16="http://schemas.microsoft.com/office/drawing/2014/main" val="20005"/>
                    </a:ext>
                  </a:extLst>
                </a:gridCol>
                <a:gridCol w="470429">
                  <a:extLst>
                    <a:ext uri="{9D8B030D-6E8A-4147-A177-3AD203B41FA5}">
                      <a16:colId xmlns:a16="http://schemas.microsoft.com/office/drawing/2014/main" val="20006"/>
                    </a:ext>
                  </a:extLst>
                </a:gridCol>
                <a:gridCol w="470429">
                  <a:extLst>
                    <a:ext uri="{9D8B030D-6E8A-4147-A177-3AD203B41FA5}">
                      <a16:colId xmlns:a16="http://schemas.microsoft.com/office/drawing/2014/main" val="20007"/>
                    </a:ext>
                  </a:extLst>
                </a:gridCol>
                <a:gridCol w="470429">
                  <a:extLst>
                    <a:ext uri="{9D8B030D-6E8A-4147-A177-3AD203B41FA5}">
                      <a16:colId xmlns:a16="http://schemas.microsoft.com/office/drawing/2014/main" val="20008"/>
                    </a:ext>
                  </a:extLst>
                </a:gridCol>
                <a:gridCol w="470429">
                  <a:extLst>
                    <a:ext uri="{9D8B030D-6E8A-4147-A177-3AD203B41FA5}">
                      <a16:colId xmlns:a16="http://schemas.microsoft.com/office/drawing/2014/main" val="20009"/>
                    </a:ext>
                  </a:extLst>
                </a:gridCol>
                <a:gridCol w="470429">
                  <a:extLst>
                    <a:ext uri="{9D8B030D-6E8A-4147-A177-3AD203B41FA5}">
                      <a16:colId xmlns:a16="http://schemas.microsoft.com/office/drawing/2014/main" val="20010"/>
                    </a:ext>
                  </a:extLst>
                </a:gridCol>
                <a:gridCol w="470429">
                  <a:extLst>
                    <a:ext uri="{9D8B030D-6E8A-4147-A177-3AD203B41FA5}">
                      <a16:colId xmlns:a16="http://schemas.microsoft.com/office/drawing/2014/main" val="20011"/>
                    </a:ext>
                  </a:extLst>
                </a:gridCol>
                <a:gridCol w="470429">
                  <a:extLst>
                    <a:ext uri="{9D8B030D-6E8A-4147-A177-3AD203B41FA5}">
                      <a16:colId xmlns:a16="http://schemas.microsoft.com/office/drawing/2014/main" val="20012"/>
                    </a:ext>
                  </a:extLst>
                </a:gridCol>
              </a:tblGrid>
              <a:tr h="256997">
                <a:tc>
                  <a:txBody>
                    <a:bodyPr/>
                    <a:lstStyle/>
                    <a:p>
                      <a:pPr marL="0" marR="0" lvl="0" indent="0" algn="ctr" defTabSz="914400" rtl="0" eaLnBrk="1" fontAlgn="base" latinLnBrk="0" hangingPunct="1">
                        <a:lnSpc>
                          <a:spcPts val="1000"/>
                        </a:lnSpc>
                        <a:spcBef>
                          <a:spcPts val="0"/>
                        </a:spcBef>
                        <a:spcAft>
                          <a:spcPct val="0"/>
                        </a:spcAft>
                        <a:buClr>
                          <a:schemeClr val="bg2"/>
                        </a:buClr>
                        <a:buSzPct val="75000"/>
                        <a:buFont typeface="Wingdings" pitchFamily="2" charset="2"/>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rPr>
                        <a:t>講座区分</a:t>
                      </a: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4</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5</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6</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7</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9</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10</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11</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12</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1</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2</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3</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7705">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通年講座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0057">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前期</a:t>
                      </a: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Ａ日程</a:t>
                      </a: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6997">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前期</a:t>
                      </a:r>
                      <a:r>
                        <a:rPr kumimoji="1" lang="en-US" altLang="ja-JP"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Ｂ日程</a:t>
                      </a:r>
                      <a:r>
                        <a:rPr kumimoji="1" lang="en-US" altLang="ja-JP"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6997">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後期</a:t>
                      </a:r>
                      <a:r>
                        <a:rPr kumimoji="1" lang="en-US" altLang="ja-JP"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Ａ日程</a:t>
                      </a:r>
                      <a:r>
                        <a:rPr kumimoji="1" lang="en-US" altLang="ja-JP"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6997">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後期</a:t>
                      </a: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Ｂ日程</a:t>
                      </a: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400"/>
                        </a:lnSpc>
                        <a:spcBef>
                          <a:spcPts val="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ts val="0"/>
                        </a:spcBef>
                        <a:spcAft>
                          <a:spcPct val="0"/>
                        </a:spcAft>
                        <a:buClrTx/>
                        <a:buSzTx/>
                        <a:buFontTx/>
                        <a:buNone/>
                        <a:tabLst/>
                        <a:defRPr/>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cxnSp>
        <p:nvCxnSpPr>
          <p:cNvPr id="23" name="直線矢印コネクタ 22"/>
          <p:cNvCxnSpPr/>
          <p:nvPr/>
        </p:nvCxnSpPr>
        <p:spPr bwMode="auto">
          <a:xfrm>
            <a:off x="1646675" y="2843935"/>
            <a:ext cx="56160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cxnSp>
        <p:nvCxnSpPr>
          <p:cNvPr id="24" name="直線矢印コネクタ 23"/>
          <p:cNvCxnSpPr/>
          <p:nvPr/>
        </p:nvCxnSpPr>
        <p:spPr bwMode="auto">
          <a:xfrm>
            <a:off x="1646675" y="3112377"/>
            <a:ext cx="27720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cxnSp>
        <p:nvCxnSpPr>
          <p:cNvPr id="25" name="直線矢印コネクタ 24"/>
          <p:cNvCxnSpPr/>
          <p:nvPr/>
        </p:nvCxnSpPr>
        <p:spPr bwMode="auto">
          <a:xfrm>
            <a:off x="4473305" y="3652437"/>
            <a:ext cx="27720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cxnSp>
        <p:nvCxnSpPr>
          <p:cNvPr id="26" name="直線矢印コネクタ 25"/>
          <p:cNvCxnSpPr/>
          <p:nvPr/>
        </p:nvCxnSpPr>
        <p:spPr bwMode="auto">
          <a:xfrm>
            <a:off x="3059035" y="3382407"/>
            <a:ext cx="13680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cxnSp>
        <p:nvCxnSpPr>
          <p:cNvPr id="27" name="直線矢印コネクタ 26"/>
          <p:cNvCxnSpPr/>
          <p:nvPr/>
        </p:nvCxnSpPr>
        <p:spPr bwMode="auto">
          <a:xfrm>
            <a:off x="5877145" y="3879050"/>
            <a:ext cx="13680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grpSp>
        <p:nvGrpSpPr>
          <p:cNvPr id="3" name="グループ化 2"/>
          <p:cNvGrpSpPr/>
          <p:nvPr/>
        </p:nvGrpSpPr>
        <p:grpSpPr>
          <a:xfrm>
            <a:off x="7377295" y="3293985"/>
            <a:ext cx="1200150" cy="645064"/>
            <a:chOff x="7377295" y="3504016"/>
            <a:chExt cx="1200150" cy="645064"/>
          </a:xfrm>
        </p:grpSpPr>
        <p:sp>
          <p:nvSpPr>
            <p:cNvPr id="21" name="AutoShape 20"/>
            <p:cNvSpPr>
              <a:spLocks noChangeArrowheads="1"/>
            </p:cNvSpPr>
            <p:nvPr/>
          </p:nvSpPr>
          <p:spPr bwMode="auto">
            <a:xfrm>
              <a:off x="7377295" y="3504016"/>
              <a:ext cx="1200150" cy="645064"/>
            </a:xfrm>
            <a:prstGeom prst="flowChartAlternateProcess">
              <a:avLst/>
            </a:prstGeom>
            <a:solidFill>
              <a:schemeClr val="bg1"/>
            </a:solidFill>
            <a:ln w="9525">
              <a:solidFill>
                <a:schemeClr val="tx1"/>
              </a:solidFill>
              <a:miter lim="800000"/>
              <a:headEnd/>
              <a:tailEnd/>
            </a:ln>
          </p:spPr>
          <p:txBody>
            <a:bodyPr lIns="90000" tIns="46800" rIns="90000" bIns="46800" anchor="ctr"/>
            <a:lstStyle/>
            <a:p>
              <a:pPr marL="36000">
                <a:spcBef>
                  <a:spcPts val="0"/>
                </a:spcBef>
                <a:spcAft>
                  <a:spcPts val="0"/>
                </a:spcAft>
              </a:pPr>
              <a:endParaRPr kumimoji="0" lang="en-US" altLang="ja-JP" sz="1100" dirty="0">
                <a:latin typeface="HG丸ｺﾞｼｯｸM-PRO" pitchFamily="49" charset="-128"/>
                <a:ea typeface="HG丸ｺﾞｼｯｸM-PRO" pitchFamily="49" charset="-128"/>
              </a:endParaRPr>
            </a:p>
            <a:p>
              <a:pPr marL="36000">
                <a:spcBef>
                  <a:spcPts val="0"/>
                </a:spcBef>
                <a:spcAft>
                  <a:spcPts val="0"/>
                </a:spcAft>
              </a:pPr>
              <a:r>
                <a:rPr kumimoji="0" lang="ja-JP" altLang="en-US" sz="1100" dirty="0">
                  <a:latin typeface="HG丸ｺﾞｼｯｸM-PRO" pitchFamily="49" charset="-128"/>
                  <a:ea typeface="HG丸ｺﾞｼｯｸM-PRO" pitchFamily="49" charset="-128"/>
                </a:rPr>
                <a:t>矢印の間の中で講座を実施</a:t>
              </a:r>
            </a:p>
          </p:txBody>
        </p:sp>
        <p:cxnSp>
          <p:nvCxnSpPr>
            <p:cNvPr id="19" name="直線矢印コネクタ 18"/>
            <p:cNvCxnSpPr/>
            <p:nvPr/>
          </p:nvCxnSpPr>
          <p:spPr bwMode="auto">
            <a:xfrm>
              <a:off x="7596215" y="3652437"/>
              <a:ext cx="711200" cy="1588"/>
            </a:xfrm>
            <a:prstGeom prst="straightConnector1">
              <a:avLst/>
            </a:prstGeom>
            <a:solidFill>
              <a:schemeClr val="accent1"/>
            </a:solidFill>
            <a:ln w="38100" cap="flat" cmpd="sng" algn="ctr">
              <a:solidFill>
                <a:schemeClr val="tx1"/>
              </a:solidFill>
              <a:prstDash val="solid"/>
              <a:round/>
              <a:headEnd type="triangle" w="med" len="med"/>
              <a:tailEnd type="triangle"/>
            </a:ln>
            <a:effectLst/>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457200"/>
            <a:ext cx="8229600" cy="523875"/>
          </a:xfrm>
          <a:noFill/>
        </p:spPr>
        <p:txBody>
          <a:bodyPr/>
          <a:lstStyle/>
          <a:p>
            <a:pPr eaLnBrk="1" hangingPunct="1"/>
            <a:r>
              <a:rPr lang="ja-JP" altLang="en-US" sz="2800">
                <a:ea typeface="HGS創英角ｺﾞｼｯｸUB" pitchFamily="50" charset="-128"/>
              </a:rPr>
              <a:t>講座の運営方法及び設定の上限</a:t>
            </a:r>
          </a:p>
        </p:txBody>
      </p:sp>
      <p:sp>
        <p:nvSpPr>
          <p:cNvPr id="15363" name="AutoShape 5"/>
          <p:cNvSpPr>
            <a:spLocks noChangeArrowheads="1"/>
          </p:cNvSpPr>
          <p:nvPr/>
        </p:nvSpPr>
        <p:spPr bwMode="auto">
          <a:xfrm>
            <a:off x="971600" y="4669442"/>
            <a:ext cx="3412775" cy="936000"/>
          </a:xfrm>
          <a:prstGeom prst="flowChartAlternateProcess">
            <a:avLst/>
          </a:prstGeom>
          <a:solidFill>
            <a:schemeClr val="bg1"/>
          </a:solidFill>
          <a:ln w="9525">
            <a:solidFill>
              <a:schemeClr val="tx1"/>
            </a:solidFill>
            <a:miter lim="800000"/>
            <a:headEnd/>
            <a:tailEnd/>
          </a:ln>
        </p:spPr>
        <p:txBody>
          <a:bodyPr lIns="90000" tIns="46800" rIns="90000" bIns="46800" anchor="ctr"/>
          <a:lstStyle/>
          <a:p>
            <a:pPr algn="ctr"/>
            <a:r>
              <a:rPr lang="ja-JP" altLang="en-US" sz="1600">
                <a:latin typeface="HG丸ｺﾞｼｯｸM-PRO" pitchFamily="49" charset="-128"/>
                <a:ea typeface="HG丸ｺﾞｼｯｸM-PRO" pitchFamily="49" charset="-128"/>
              </a:rPr>
              <a:t>通年講座：毎月</a:t>
            </a:r>
            <a:r>
              <a:rPr lang="en-US" altLang="ja-JP" sz="1600">
                <a:latin typeface="HG丸ｺﾞｼｯｸM-PRO" pitchFamily="49" charset="-128"/>
                <a:ea typeface="HG丸ｺﾞｼｯｸM-PRO" pitchFamily="49" charset="-128"/>
              </a:rPr>
              <a:t>1</a:t>
            </a:r>
            <a:r>
              <a:rPr lang="ja-JP" altLang="en-US" sz="1600">
                <a:latin typeface="HG丸ｺﾞｼｯｸM-PRO" pitchFamily="49" charset="-128"/>
                <a:ea typeface="HG丸ｺﾞｼｯｸM-PRO" pitchFamily="49" charset="-128"/>
              </a:rPr>
              <a:t>回以上</a:t>
            </a:r>
          </a:p>
        </p:txBody>
      </p:sp>
      <p:sp>
        <p:nvSpPr>
          <p:cNvPr id="15364" name="AutoShape 6"/>
          <p:cNvSpPr>
            <a:spLocks noChangeArrowheads="1"/>
          </p:cNvSpPr>
          <p:nvPr/>
        </p:nvSpPr>
        <p:spPr bwMode="auto">
          <a:xfrm>
            <a:off x="4844700" y="4671417"/>
            <a:ext cx="3419875" cy="936000"/>
          </a:xfrm>
          <a:prstGeom prst="flowChartAlternateProcess">
            <a:avLst/>
          </a:prstGeom>
          <a:solidFill>
            <a:schemeClr val="bg1"/>
          </a:solidFill>
          <a:ln w="9525">
            <a:solidFill>
              <a:schemeClr val="tx1"/>
            </a:solidFill>
            <a:miter lim="800000"/>
            <a:headEnd/>
            <a:tailEnd/>
          </a:ln>
        </p:spPr>
        <p:txBody>
          <a:bodyPr lIns="90000" tIns="46800" rIns="90000" bIns="46800" anchor="ctr"/>
          <a:lstStyle/>
          <a:p>
            <a:pPr algn="ctr"/>
            <a:r>
              <a:rPr lang="ja-JP" altLang="en-US" sz="1600" dirty="0">
                <a:latin typeface="HG丸ｺﾞｼｯｸM-PRO" pitchFamily="49" charset="-128"/>
                <a:ea typeface="HG丸ｺﾞｼｯｸM-PRO" pitchFamily="49" charset="-128"/>
              </a:rPr>
              <a:t>前期・後期講座：</a:t>
            </a:r>
            <a:r>
              <a:rPr lang="en-US" altLang="ja-JP" sz="1600" dirty="0">
                <a:latin typeface="HG丸ｺﾞｼｯｸM-PRO" pitchFamily="49" charset="-128"/>
                <a:ea typeface="HG丸ｺﾞｼｯｸM-PRO" pitchFamily="49" charset="-128"/>
              </a:rPr>
              <a:t>12</a:t>
            </a:r>
            <a:r>
              <a:rPr lang="ja-JP" altLang="en-US" sz="1600" dirty="0">
                <a:latin typeface="HG丸ｺﾞｼｯｸM-PRO" pitchFamily="49" charset="-128"/>
                <a:ea typeface="HG丸ｺﾞｼｯｸM-PRO" pitchFamily="49" charset="-128"/>
              </a:rPr>
              <a:t>回以内</a:t>
            </a:r>
          </a:p>
        </p:txBody>
      </p:sp>
      <p:sp>
        <p:nvSpPr>
          <p:cNvPr id="15365" name="Text Box 7"/>
          <p:cNvSpPr txBox="1">
            <a:spLocks noChangeArrowheads="1"/>
          </p:cNvSpPr>
          <p:nvPr/>
        </p:nvSpPr>
        <p:spPr bwMode="auto">
          <a:xfrm>
            <a:off x="457200" y="3843008"/>
            <a:ext cx="8416926" cy="546200"/>
          </a:xfrm>
          <a:prstGeom prst="rect">
            <a:avLst/>
          </a:prstGeom>
          <a:solidFill>
            <a:schemeClr val="bg2"/>
          </a:solidFill>
          <a:ln w="9525">
            <a:noFill/>
            <a:miter lim="800000"/>
            <a:headEnd/>
            <a:tailEnd/>
          </a:ln>
        </p:spPr>
        <p:txBody>
          <a:bodyPr anchor="ctr"/>
          <a:lstStyle/>
          <a:p>
            <a:pPr algn="ctr">
              <a:spcBef>
                <a:spcPct val="50000"/>
              </a:spcBef>
            </a:pPr>
            <a:r>
              <a:rPr lang="ja-JP" altLang="en-US" sz="2000" b="1" dirty="0">
                <a:solidFill>
                  <a:schemeClr val="bg1"/>
                </a:solidFill>
                <a:latin typeface="HG丸ｺﾞｼｯｸM-PRO" pitchFamily="49" charset="-128"/>
                <a:ea typeface="HG丸ｺﾞｼｯｸM-PRO" pitchFamily="49" charset="-128"/>
              </a:rPr>
              <a:t>講座回数の制限</a:t>
            </a:r>
          </a:p>
        </p:txBody>
      </p:sp>
      <p:sp>
        <p:nvSpPr>
          <p:cNvPr id="15396" name="AutoShape 41"/>
          <p:cNvSpPr>
            <a:spLocks noChangeArrowheads="1"/>
          </p:cNvSpPr>
          <p:nvPr/>
        </p:nvSpPr>
        <p:spPr bwMode="auto">
          <a:xfrm>
            <a:off x="971600" y="2086174"/>
            <a:ext cx="7292975" cy="1448822"/>
          </a:xfrm>
          <a:prstGeom prst="flowChartAlternateProcess">
            <a:avLst/>
          </a:prstGeom>
          <a:solidFill>
            <a:schemeClr val="bg1"/>
          </a:solidFill>
          <a:ln w="9525">
            <a:solidFill>
              <a:schemeClr val="tx1"/>
            </a:solidFill>
            <a:miter lim="800000"/>
            <a:headEnd/>
            <a:tailEnd/>
          </a:ln>
        </p:spPr>
        <p:txBody>
          <a:bodyPr lIns="90000" tIns="46800" rIns="90000" bIns="46800" anchor="ctr"/>
          <a:lstStyle/>
          <a:p>
            <a:pPr>
              <a:lnSpc>
                <a:spcPct val="130000"/>
              </a:lnSpc>
            </a:pPr>
            <a:r>
              <a:rPr lang="en-US" altLang="ja-JP" sz="1600" dirty="0">
                <a:latin typeface="HG丸ｺﾞｼｯｸM-PRO" pitchFamily="49" charset="-128"/>
                <a:ea typeface="HG丸ｺﾞｼｯｸM-PRO" pitchFamily="49" charset="-128"/>
              </a:rPr>
              <a:t>○ </a:t>
            </a:r>
            <a:r>
              <a:rPr lang="ja-JP" altLang="en-US" sz="1600" dirty="0">
                <a:latin typeface="HG丸ｺﾞｼｯｸM-PRO" pitchFamily="49" charset="-128"/>
                <a:ea typeface="HG丸ｺﾞｼｯｸM-PRO" pitchFamily="49" charset="-128"/>
              </a:rPr>
              <a:t>講座の実施には市民教授と受講生の</a:t>
            </a:r>
            <a:r>
              <a:rPr lang="ja-JP" altLang="en-US" sz="1600" b="1" u="sng" dirty="0">
                <a:latin typeface="HG丸ｺﾞｼｯｸM-PRO" pitchFamily="49" charset="-128"/>
                <a:ea typeface="HG丸ｺﾞｼｯｸM-PRO" pitchFamily="49" charset="-128"/>
              </a:rPr>
              <a:t>自主運営</a:t>
            </a:r>
            <a:r>
              <a:rPr lang="ja-JP" altLang="en-US" sz="1600" dirty="0">
                <a:latin typeface="HG丸ｺﾞｼｯｸM-PRO" pitchFamily="49" charset="-128"/>
                <a:ea typeface="HG丸ｺﾞｼｯｸM-PRO" pitchFamily="49" charset="-128"/>
              </a:rPr>
              <a:t>となります。</a:t>
            </a:r>
          </a:p>
          <a:p>
            <a:pPr>
              <a:lnSpc>
                <a:spcPct val="130000"/>
              </a:lnSpc>
            </a:pPr>
            <a:r>
              <a:rPr lang="ja-JP" altLang="en-US" sz="1600" dirty="0">
                <a:latin typeface="HG丸ｺﾞｼｯｸM-PRO" pitchFamily="49" charset="-128"/>
                <a:ea typeface="HG丸ｺﾞｼｯｸM-PRO" pitchFamily="49" charset="-128"/>
              </a:rPr>
              <a:t>○ </a:t>
            </a:r>
            <a:r>
              <a:rPr lang="ja-JP" altLang="en-US" sz="1600" b="1" u="sng" dirty="0">
                <a:latin typeface="HG丸ｺﾞｼｯｸM-PRO" pitchFamily="49" charset="-128"/>
                <a:ea typeface="HG丸ｺﾞｼｯｸM-PRO" pitchFamily="49" charset="-128"/>
              </a:rPr>
              <a:t>講座に必要な資料の作成及び印刷は全て市民教授へ</a:t>
            </a:r>
            <a:r>
              <a:rPr lang="ja-JP" altLang="en-US" sz="1600" dirty="0">
                <a:latin typeface="HG丸ｺﾞｼｯｸM-PRO" pitchFamily="49" charset="-128"/>
                <a:ea typeface="HG丸ｺﾞｼｯｸM-PRO" pitchFamily="49" charset="-128"/>
              </a:rPr>
              <a:t>お願いしております。</a:t>
            </a:r>
          </a:p>
          <a:p>
            <a:pPr>
              <a:lnSpc>
                <a:spcPct val="130000"/>
              </a:lnSpc>
            </a:pPr>
            <a:r>
              <a:rPr lang="ja-JP" altLang="en-US" sz="1600" dirty="0">
                <a:latin typeface="HG丸ｺﾞｼｯｸM-PRO" pitchFamily="49" charset="-128"/>
                <a:ea typeface="HG丸ｺﾞｼｯｸM-PRO" pitchFamily="49" charset="-128"/>
              </a:rPr>
              <a:t>○ 当日の準備後片付けは受講生と協力して行ってください。</a:t>
            </a:r>
          </a:p>
        </p:txBody>
      </p:sp>
      <p:sp>
        <p:nvSpPr>
          <p:cNvPr id="15397" name="Text Box 47"/>
          <p:cNvSpPr txBox="1">
            <a:spLocks noChangeArrowheads="1"/>
          </p:cNvSpPr>
          <p:nvPr/>
        </p:nvSpPr>
        <p:spPr bwMode="auto">
          <a:xfrm>
            <a:off x="430212" y="1274464"/>
            <a:ext cx="8416925" cy="585787"/>
          </a:xfrm>
          <a:prstGeom prst="rect">
            <a:avLst/>
          </a:prstGeom>
          <a:solidFill>
            <a:schemeClr val="bg2"/>
          </a:solidFill>
          <a:ln w="9525">
            <a:noFill/>
            <a:miter lim="800000"/>
            <a:headEnd/>
            <a:tailEnd/>
          </a:ln>
        </p:spPr>
        <p:txBody>
          <a:bodyPr anchor="ctr"/>
          <a:lstStyle/>
          <a:p>
            <a:pPr algn="ctr">
              <a:spcBef>
                <a:spcPct val="50000"/>
              </a:spcBef>
            </a:pPr>
            <a:r>
              <a:rPr lang="ja-JP" altLang="en-US" sz="2000" b="1">
                <a:solidFill>
                  <a:schemeClr val="bg1"/>
                </a:solidFill>
                <a:latin typeface="HG丸ｺﾞｼｯｸM-PRO" pitchFamily="49" charset="-128"/>
                <a:ea typeface="HG丸ｺﾞｼｯｸM-PRO" pitchFamily="49" charset="-128"/>
              </a:rPr>
              <a:t>講座の運営方法</a:t>
            </a:r>
          </a:p>
        </p:txBody>
      </p:sp>
      <p:sp>
        <p:nvSpPr>
          <p:cNvPr id="15398" name="Text Box 48"/>
          <p:cNvSpPr txBox="1">
            <a:spLocks noChangeArrowheads="1"/>
          </p:cNvSpPr>
          <p:nvPr/>
        </p:nvSpPr>
        <p:spPr bwMode="auto">
          <a:xfrm>
            <a:off x="8709025" y="6423492"/>
            <a:ext cx="438150"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11</a:t>
            </a:r>
          </a:p>
        </p:txBody>
      </p:sp>
      <p:sp>
        <p:nvSpPr>
          <p:cNvPr id="13" name="テキスト ボックス 12"/>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
        <p:nvSpPr>
          <p:cNvPr id="14" name="Text Box 10"/>
          <p:cNvSpPr txBox="1">
            <a:spLocks noChangeArrowheads="1"/>
          </p:cNvSpPr>
          <p:nvPr/>
        </p:nvSpPr>
        <p:spPr bwMode="auto">
          <a:xfrm>
            <a:off x="1196625" y="5885676"/>
            <a:ext cx="6750750" cy="276999"/>
          </a:xfrm>
          <a:prstGeom prst="rect">
            <a:avLst/>
          </a:prstGeom>
          <a:noFill/>
          <a:ln w="9525">
            <a:noFill/>
            <a:miter lim="800000"/>
            <a:headEnd/>
            <a:tailEnd/>
          </a:ln>
        </p:spPr>
        <p:txBody>
          <a:bodyPr wrap="square">
            <a:spAutoFit/>
          </a:bodyPr>
          <a:lstStyle/>
          <a:p>
            <a:r>
              <a:rPr lang="en-US" altLang="ja-JP" sz="1200" dirty="0">
                <a:latin typeface="HG丸ｺﾞｼｯｸM-PRO" pitchFamily="49" charset="-128"/>
                <a:ea typeface="HG丸ｺﾞｼｯｸM-PRO" pitchFamily="49" charset="-128"/>
              </a:rPr>
              <a:t>【</a:t>
            </a:r>
            <a:r>
              <a:rPr lang="ja-JP" altLang="en-US" sz="1200" dirty="0">
                <a:latin typeface="HG丸ｺﾞｼｯｸM-PRO" pitchFamily="49" charset="-128"/>
                <a:ea typeface="HG丸ｺﾞｼｯｸM-PRO" pitchFamily="49" charset="-128"/>
              </a:rPr>
              <a:t>お願い</a:t>
            </a:r>
            <a:r>
              <a:rPr lang="en-US" altLang="ja-JP" sz="1200" dirty="0">
                <a:latin typeface="HG丸ｺﾞｼｯｸM-PRO" pitchFamily="49" charset="-128"/>
                <a:ea typeface="HG丸ｺﾞｼｯｸM-PRO" pitchFamily="49" charset="-128"/>
              </a:rPr>
              <a:t>】</a:t>
            </a:r>
            <a:r>
              <a:rPr lang="ja-JP" altLang="en-US" sz="1200" dirty="0">
                <a:latin typeface="HG丸ｺﾞｼｯｸM-PRO" pitchFamily="49" charset="-128"/>
                <a:ea typeface="HG丸ｺﾞｼｯｸM-PRO" pitchFamily="49" charset="-128"/>
              </a:rPr>
              <a:t>前期・後期講座について、出来るだけ複数回の講座の実施をお願いします。</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6"/>
          <p:cNvSpPr txBox="1">
            <a:spLocks noChangeArrowheads="1"/>
          </p:cNvSpPr>
          <p:nvPr/>
        </p:nvSpPr>
        <p:spPr bwMode="auto">
          <a:xfrm>
            <a:off x="611188" y="584200"/>
            <a:ext cx="6361112" cy="584200"/>
          </a:xfrm>
          <a:prstGeom prst="rect">
            <a:avLst/>
          </a:prstGeom>
          <a:noFill/>
          <a:ln w="9525" algn="ctr">
            <a:noFill/>
            <a:miter lim="800000"/>
            <a:headEnd/>
            <a:tailEnd/>
          </a:ln>
        </p:spPr>
        <p:txBody>
          <a:bodyPr anchor="ctr"/>
          <a:lstStyle/>
          <a:p>
            <a:r>
              <a:rPr lang="ja-JP" altLang="en-US" sz="2800" dirty="0">
                <a:ea typeface="HGS創英角ｺﾞｼｯｸUB" pitchFamily="50" charset="-128"/>
              </a:rPr>
              <a:t>企画書様式</a:t>
            </a:r>
            <a:r>
              <a:rPr lang="ja-JP" altLang="en-US" sz="3200" dirty="0">
                <a:latin typeface="HGS創英角ｺﾞｼｯｸUB" pitchFamily="50" charset="-128"/>
                <a:ea typeface="HGS創英角ｺﾞｼｯｸUB" pitchFamily="50" charset="-128"/>
              </a:rPr>
              <a:t>　</a:t>
            </a:r>
            <a:r>
              <a:rPr lang="en-US" altLang="ja-JP" sz="1600" dirty="0">
                <a:latin typeface="HGS創英角ｺﾞｼｯｸUB" pitchFamily="50" charset="-128"/>
                <a:ea typeface="HGS創英角ｺﾞｼｯｸUB" pitchFamily="50" charset="-128"/>
              </a:rPr>
              <a:t>※</a:t>
            </a:r>
            <a:r>
              <a:rPr lang="ja-JP" altLang="en-US" sz="1600" dirty="0">
                <a:latin typeface="HGS創英角ｺﾞｼｯｸUB" pitchFamily="50" charset="-128"/>
                <a:ea typeface="HGS創英角ｺﾞｼｯｸUB" pitchFamily="50" charset="-128"/>
              </a:rPr>
              <a:t>原本は別に添付</a:t>
            </a:r>
            <a:r>
              <a:rPr lang="ja-JP" altLang="en-US" sz="3200" dirty="0">
                <a:latin typeface="HGS創英角ｺﾞｼｯｸUB" pitchFamily="50" charset="-128"/>
                <a:ea typeface="HGS創英角ｺﾞｼｯｸUB" pitchFamily="50" charset="-128"/>
              </a:rPr>
              <a:t>　</a:t>
            </a:r>
          </a:p>
          <a:p>
            <a:endParaRPr lang="ja-JP" altLang="en-US" sz="2800" dirty="0">
              <a:ea typeface="HGS創英角ｺﾞｼｯｸUB" pitchFamily="50" charset="-128"/>
            </a:endParaRPr>
          </a:p>
        </p:txBody>
      </p:sp>
      <p:sp>
        <p:nvSpPr>
          <p:cNvPr id="2052" name="Text Box 7"/>
          <p:cNvSpPr txBox="1">
            <a:spLocks noChangeArrowheads="1"/>
          </p:cNvSpPr>
          <p:nvPr/>
        </p:nvSpPr>
        <p:spPr bwMode="auto">
          <a:xfrm>
            <a:off x="8712460" y="6423209"/>
            <a:ext cx="476545"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12</a:t>
            </a:r>
          </a:p>
        </p:txBody>
      </p:sp>
      <p:sp>
        <p:nvSpPr>
          <p:cNvPr id="10" name="テキスト ボックス 9"/>
          <p:cNvSpPr txBox="1"/>
          <p:nvPr/>
        </p:nvSpPr>
        <p:spPr>
          <a:xfrm>
            <a:off x="527050" y="908720"/>
            <a:ext cx="8267700" cy="1384995"/>
          </a:xfrm>
          <a:prstGeom prst="rect">
            <a:avLst/>
          </a:prstGeom>
          <a:noFill/>
        </p:spPr>
        <p:txBody>
          <a:bodyPr wrap="square" rtlCol="0">
            <a:spAutoFit/>
          </a:bodyPr>
          <a:lstStyle/>
          <a:p>
            <a:r>
              <a:rPr kumimoji="1" lang="ja-JP" altLang="en-US" sz="1200" dirty="0">
                <a:latin typeface="HGSｺﾞｼｯｸM" pitchFamily="50" charset="-128"/>
                <a:ea typeface="HGSｺﾞｼｯｸM" pitchFamily="50" charset="-128"/>
              </a:rPr>
              <a:t>・講座を実施するために以下の企画書と、誓約書を提出します。</a:t>
            </a:r>
            <a:endParaRPr kumimoji="1"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　</a:t>
            </a:r>
            <a:r>
              <a:rPr kumimoji="1" lang="ja-JP" altLang="en-US" sz="1200" dirty="0">
                <a:latin typeface="HGSｺﾞｼｯｸM" pitchFamily="50" charset="-128"/>
                <a:ea typeface="HGSｺﾞｼｯｸM" pitchFamily="50" charset="-128"/>
              </a:rPr>
              <a:t>（講座を実施する際は毎回提出して頂きます。）</a:t>
            </a:r>
            <a:endParaRPr kumimoji="1"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・記入にあたっては、</a:t>
            </a:r>
            <a:r>
              <a:rPr lang="en-US" altLang="ja-JP" sz="1200" dirty="0">
                <a:latin typeface="HGSｺﾞｼｯｸM" pitchFamily="50" charset="-128"/>
                <a:ea typeface="HGSｺﾞｼｯｸM" pitchFamily="50" charset="-128"/>
              </a:rPr>
              <a:t>『</a:t>
            </a:r>
            <a:r>
              <a:rPr lang="ja-JP" altLang="en-US" sz="1200" dirty="0">
                <a:latin typeface="HGSｺﾞｼｯｸM" pitchFamily="50" charset="-128"/>
                <a:ea typeface="HGSｺﾞｼｯｸM" pitchFamily="50" charset="-128"/>
              </a:rPr>
              <a:t>魅力的な講座名</a:t>
            </a:r>
            <a:r>
              <a:rPr lang="en-US" altLang="ja-JP" sz="1200" dirty="0">
                <a:latin typeface="HGSｺﾞｼｯｸM" pitchFamily="50" charset="-128"/>
                <a:ea typeface="HGSｺﾞｼｯｸM" pitchFamily="50" charset="-128"/>
              </a:rPr>
              <a:t>』『</a:t>
            </a:r>
            <a:r>
              <a:rPr lang="ja-JP" altLang="en-US" sz="1200" dirty="0">
                <a:latin typeface="HGSｺﾞｼｯｸM" pitchFamily="50" charset="-128"/>
                <a:ea typeface="HGSｺﾞｼｯｸM" pitchFamily="50" charset="-128"/>
              </a:rPr>
              <a:t>簡潔で分かりやすい講座内容の説明</a:t>
            </a:r>
            <a:r>
              <a:rPr lang="en-US" altLang="ja-JP" sz="1200" dirty="0">
                <a:latin typeface="HGSｺﾞｼｯｸM" pitchFamily="50" charset="-128"/>
                <a:ea typeface="HGSｺﾞｼｯｸM" pitchFamily="50" charset="-128"/>
              </a:rPr>
              <a:t>』『</a:t>
            </a:r>
            <a:r>
              <a:rPr lang="ja-JP" altLang="en-US" sz="1200" dirty="0">
                <a:latin typeface="HGSｺﾞｼｯｸM" pitchFamily="50" charset="-128"/>
                <a:ea typeface="HGSｺﾞｼｯｸM" pitchFamily="50" charset="-128"/>
              </a:rPr>
              <a:t>受講してほしいターゲットが</a:t>
            </a:r>
            <a:endParaRPr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　参加しやすい時間</a:t>
            </a:r>
            <a:r>
              <a:rPr lang="en-US" altLang="ja-JP" sz="1200" dirty="0">
                <a:latin typeface="HGSｺﾞｼｯｸM" pitchFamily="50" charset="-128"/>
                <a:ea typeface="HGSｺﾞｼｯｸM" pitchFamily="50" charset="-128"/>
              </a:rPr>
              <a:t>』</a:t>
            </a:r>
            <a:r>
              <a:rPr lang="ja-JP" altLang="en-US" sz="1200" dirty="0">
                <a:latin typeface="HGSｺﾞｼｯｸM" pitchFamily="50" charset="-128"/>
                <a:ea typeface="HGSｺﾞｼｯｸM" pitchFamily="50" charset="-128"/>
              </a:rPr>
              <a:t>等を考慮して作成してください。</a:t>
            </a:r>
            <a:endParaRPr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・講座案内パンフレットはこの企画書を基に作成します。</a:t>
            </a:r>
            <a:endParaRPr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・日時、開催希望施設は可能な限り広い範囲で選択してください。</a:t>
            </a:r>
            <a:endParaRPr lang="en-US" altLang="ja-JP" sz="1200" dirty="0">
              <a:latin typeface="HGSｺﾞｼｯｸM" pitchFamily="50" charset="-128"/>
              <a:ea typeface="HGSｺﾞｼｯｸM" pitchFamily="50" charset="-128"/>
            </a:endParaRPr>
          </a:p>
          <a:p>
            <a:r>
              <a:rPr lang="ja-JP" altLang="en-US" sz="1200" dirty="0">
                <a:latin typeface="HGSｺﾞｼｯｸM" pitchFamily="50" charset="-128"/>
                <a:ea typeface="HGSｺﾞｼｯｸM" pitchFamily="50" charset="-128"/>
              </a:rPr>
              <a:t>　（文化センターなど一部の施設で利用率が高まり予約が難しくなってきております。）</a:t>
            </a:r>
            <a:endParaRPr lang="en-US" altLang="ja-JP" sz="1200" dirty="0">
              <a:latin typeface="HGSｺﾞｼｯｸM" pitchFamily="50" charset="-128"/>
              <a:ea typeface="HGSｺﾞｼｯｸM" pitchFamily="50" charset="-128"/>
            </a:endParaRPr>
          </a:p>
        </p:txBody>
      </p:sp>
      <p:cxnSp>
        <p:nvCxnSpPr>
          <p:cNvPr id="11" name="直線コネクタ 10"/>
          <p:cNvCxnSpPr/>
          <p:nvPr/>
        </p:nvCxnSpPr>
        <p:spPr bwMode="auto">
          <a:xfrm>
            <a:off x="4608932" y="2749551"/>
            <a:ext cx="0" cy="3079450"/>
          </a:xfrm>
          <a:prstGeom prst="line">
            <a:avLst/>
          </a:prstGeom>
          <a:solidFill>
            <a:schemeClr val="accent1"/>
          </a:solidFill>
          <a:ln w="3175" cap="flat" cmpd="sng" algn="ctr">
            <a:solidFill>
              <a:schemeClr val="bg1">
                <a:lumMod val="75000"/>
              </a:schemeClr>
            </a:solidFill>
            <a:prstDash val="solid"/>
            <a:round/>
            <a:headEnd type="none" w="med" len="med"/>
            <a:tailEnd type="none" w="med" len="med"/>
          </a:ln>
          <a:effectLst/>
        </p:spPr>
      </p:cxnSp>
      <p:pic>
        <p:nvPicPr>
          <p:cNvPr id="8" name="図 7">
            <a:extLst>
              <a:ext uri="{FF2B5EF4-FFF2-40B4-BE49-F238E27FC236}">
                <a16:creationId xmlns:a16="http://schemas.microsoft.com/office/drawing/2014/main" id="{6EF412E9-C018-7873-861A-470AB83E0E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2140" y="2642612"/>
            <a:ext cx="2437957" cy="3423600"/>
          </a:xfrm>
          <a:prstGeom prst="rect">
            <a:avLst/>
          </a:prstGeom>
          <a:ln>
            <a:solidFill>
              <a:schemeClr val="tx1"/>
            </a:solidFill>
          </a:ln>
        </p:spPr>
      </p:pic>
      <p:sp>
        <p:nvSpPr>
          <p:cNvPr id="6" name="テキスト ボックス 5"/>
          <p:cNvSpPr txBox="1"/>
          <p:nvPr/>
        </p:nvSpPr>
        <p:spPr>
          <a:xfrm rot="1173672">
            <a:off x="5989794" y="2722540"/>
            <a:ext cx="3029924" cy="430887"/>
          </a:xfrm>
          <a:prstGeom prst="rect">
            <a:avLst/>
          </a:prstGeom>
          <a:noFill/>
        </p:spPr>
        <p:txBody>
          <a:bodyPr wrap="square" rtlCol="0">
            <a:spAutoFit/>
          </a:bodyPr>
          <a:lstStyle/>
          <a:p>
            <a:r>
              <a:rPr kumimoji="1" lang="en-US" altLang="ja-JP" sz="2200" dirty="0">
                <a:solidFill>
                  <a:srgbClr val="FF0000"/>
                </a:solidFill>
                <a:latin typeface="HGP創英角ﾎﾟｯﾌﾟ体" panose="040B0A00000000000000" pitchFamily="50" charset="-128"/>
                <a:ea typeface="HGP創英角ﾎﾟｯﾌﾟ体" panose="040B0A00000000000000" pitchFamily="50" charset="-128"/>
              </a:rPr>
              <a:t>12</a:t>
            </a:r>
            <a:r>
              <a:rPr kumimoji="1" lang="ja-JP" altLang="en-US" sz="2200" dirty="0">
                <a:solidFill>
                  <a:srgbClr val="FF0000"/>
                </a:solidFill>
                <a:latin typeface="HGP創英角ﾎﾟｯﾌﾟ体" panose="040B0A00000000000000" pitchFamily="50" charset="-128"/>
                <a:ea typeface="HGP創英角ﾎﾟｯﾌﾟ体" panose="040B0A00000000000000" pitchFamily="50" charset="-128"/>
              </a:rPr>
              <a:t>月</a:t>
            </a:r>
            <a:r>
              <a:rPr kumimoji="1" lang="en-US" altLang="ja-JP" sz="2200" dirty="0">
                <a:solidFill>
                  <a:srgbClr val="FF0000"/>
                </a:solidFill>
                <a:latin typeface="HGP創英角ﾎﾟｯﾌﾟ体" panose="040B0A00000000000000" pitchFamily="50" charset="-128"/>
                <a:ea typeface="HGP創英角ﾎﾟｯﾌﾟ体" panose="040B0A00000000000000" pitchFamily="50" charset="-128"/>
              </a:rPr>
              <a:t>1</a:t>
            </a:r>
            <a:r>
              <a:rPr lang="en-US" altLang="ja-JP" sz="2200" dirty="0">
                <a:solidFill>
                  <a:srgbClr val="FF0000"/>
                </a:solidFill>
                <a:latin typeface="HGP創英角ﾎﾟｯﾌﾟ体" panose="040B0A00000000000000" pitchFamily="50" charset="-128"/>
                <a:ea typeface="HGP創英角ﾎﾟｯﾌﾟ体" panose="040B0A00000000000000" pitchFamily="50" charset="-128"/>
              </a:rPr>
              <a:t>5</a:t>
            </a:r>
            <a:r>
              <a:rPr kumimoji="1" lang="ja-JP" altLang="en-US" sz="2200" dirty="0">
                <a:solidFill>
                  <a:srgbClr val="FF0000"/>
                </a:solidFill>
                <a:latin typeface="HGP創英角ﾎﾟｯﾌﾟ体" panose="040B0A00000000000000" pitchFamily="50" charset="-128"/>
                <a:ea typeface="HGP創英角ﾎﾟｯﾌﾟ体" panose="040B0A00000000000000" pitchFamily="50" charset="-128"/>
              </a:rPr>
              <a:t>日</a:t>
            </a:r>
            <a:r>
              <a:rPr kumimoji="1" lang="en-US" altLang="ja-JP" sz="2200" dirty="0">
                <a:solidFill>
                  <a:srgbClr val="FF0000"/>
                </a:solidFill>
                <a:latin typeface="HGP創英角ﾎﾟｯﾌﾟ体" panose="040B0A00000000000000" pitchFamily="50" charset="-128"/>
                <a:ea typeface="HGP創英角ﾎﾟｯﾌﾟ体" panose="040B0A00000000000000" pitchFamily="50" charset="-128"/>
              </a:rPr>
              <a:t>(</a:t>
            </a:r>
            <a:r>
              <a:rPr kumimoji="1" lang="ja-JP" altLang="en-US" sz="2200" dirty="0">
                <a:solidFill>
                  <a:srgbClr val="FF0000"/>
                </a:solidFill>
                <a:latin typeface="HGP創英角ﾎﾟｯﾌﾟ体" panose="040B0A00000000000000" pitchFamily="50" charset="-128"/>
                <a:ea typeface="HGP創英角ﾎﾟｯﾌﾟ体" panose="040B0A00000000000000" pitchFamily="50" charset="-128"/>
              </a:rPr>
              <a:t>月</a:t>
            </a:r>
            <a:r>
              <a:rPr kumimoji="1" lang="en-US" altLang="ja-JP" sz="2200" dirty="0">
                <a:solidFill>
                  <a:srgbClr val="FF0000"/>
                </a:solidFill>
                <a:latin typeface="HGP創英角ﾎﾟｯﾌﾟ体" panose="040B0A00000000000000" pitchFamily="50" charset="-128"/>
                <a:ea typeface="HGP創英角ﾎﾟｯﾌﾟ体" panose="040B0A00000000000000" pitchFamily="50" charset="-128"/>
              </a:rPr>
              <a:t>)</a:t>
            </a:r>
            <a:r>
              <a:rPr kumimoji="1" lang="ja-JP" altLang="en-US" sz="2200" dirty="0">
                <a:solidFill>
                  <a:srgbClr val="FF0000"/>
                </a:solidFill>
                <a:latin typeface="HGP創英角ﾎﾟｯﾌﾟ体" panose="040B0A00000000000000" pitchFamily="50" charset="-128"/>
                <a:ea typeface="HGP創英角ﾎﾟｯﾌﾟ体" panose="040B0A00000000000000" pitchFamily="50" charset="-128"/>
              </a:rPr>
              <a:t>まで！！</a:t>
            </a:r>
          </a:p>
        </p:txBody>
      </p:sp>
      <p:pic>
        <p:nvPicPr>
          <p:cNvPr id="3" name="図 2">
            <a:extLst>
              <a:ext uri="{FF2B5EF4-FFF2-40B4-BE49-F238E27FC236}">
                <a16:creationId xmlns:a16="http://schemas.microsoft.com/office/drawing/2014/main" id="{4DD3C5A2-3A7F-3FB4-0118-9BDF047AD7D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7050" y="2749551"/>
            <a:ext cx="4434056" cy="313512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457200"/>
            <a:ext cx="8229600" cy="393700"/>
          </a:xfrm>
          <a:noFill/>
        </p:spPr>
        <p:txBody>
          <a:bodyPr/>
          <a:lstStyle/>
          <a:p>
            <a:pPr eaLnBrk="1" hangingPunct="1"/>
            <a:r>
              <a:rPr lang="ja-JP" altLang="en-US" sz="2800" dirty="0">
                <a:ea typeface="HGS創英角ｺﾞｼｯｸUB" pitchFamily="50" charset="-128"/>
              </a:rPr>
              <a:t>講座実施までの流れ</a:t>
            </a:r>
          </a:p>
        </p:txBody>
      </p:sp>
      <p:sp>
        <p:nvSpPr>
          <p:cNvPr id="18435" name="Text Box 510"/>
          <p:cNvSpPr txBox="1">
            <a:spLocks noChangeArrowheads="1"/>
          </p:cNvSpPr>
          <p:nvPr/>
        </p:nvSpPr>
        <p:spPr bwMode="auto">
          <a:xfrm>
            <a:off x="8753890" y="6460221"/>
            <a:ext cx="457200" cy="402291"/>
          </a:xfrm>
          <a:prstGeom prst="rect">
            <a:avLst/>
          </a:prstGeom>
          <a:noFill/>
          <a:ln w="9525">
            <a:noFill/>
            <a:miter lim="800000"/>
            <a:headEnd/>
            <a:tailEnd/>
          </a:ln>
        </p:spPr>
        <p:txBody>
          <a:bodyPr wrap="square" lIns="90000" tIns="46800" rIns="90000" bIns="4680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ＭＳ ゴシック" pitchFamily="49" charset="-128"/>
                <a:ea typeface="ＭＳ ゴシック" pitchFamily="49" charset="-128"/>
                <a:cs typeface="+mn-cs"/>
              </a:rPr>
              <a:t>13</a:t>
            </a:r>
          </a:p>
        </p:txBody>
      </p:sp>
      <p:sp>
        <p:nvSpPr>
          <p:cNvPr id="5" name="正方形/長方形 4"/>
          <p:cNvSpPr/>
          <p:nvPr/>
        </p:nvSpPr>
        <p:spPr>
          <a:xfrm>
            <a:off x="349250" y="863715"/>
            <a:ext cx="1690037" cy="246221"/>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HGSｺﾞｼｯｸM" pitchFamily="50" charset="-128"/>
                <a:ea typeface="HGSｺﾞｼｯｸM" pitchFamily="50" charset="-128"/>
                <a:cs typeface="+mn-cs"/>
              </a:rPr>
              <a:t>パンフレット作成の流れ</a:t>
            </a:r>
            <a:endParaRPr kumimoji="1" lang="ja-JP" altLang="en-US" sz="1000" b="0" i="0" u="none" strike="noStrike" kern="1200" cap="none" spc="0" normalizeH="0" baseline="0" noProof="0" dirty="0">
              <a:ln>
                <a:noFill/>
              </a:ln>
              <a:solidFill>
                <a:srgbClr val="000000"/>
              </a:solidFill>
              <a:effectLst/>
              <a:uLnTx/>
              <a:uFillTx/>
              <a:latin typeface="HGSｺﾞｼｯｸM" pitchFamily="50" charset="-128"/>
              <a:ea typeface="HGSｺﾞｼｯｸM" pitchFamily="50" charset="-128"/>
              <a:cs typeface="+mn-cs"/>
            </a:endParaRPr>
          </a:p>
        </p:txBody>
      </p:sp>
      <p:sp>
        <p:nvSpPr>
          <p:cNvPr id="12" name="テキスト ボックス 11"/>
          <p:cNvSpPr txBox="1"/>
          <p:nvPr/>
        </p:nvSpPr>
        <p:spPr>
          <a:xfrm>
            <a:off x="313509" y="3654025"/>
            <a:ext cx="1725778" cy="24622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HGSｺﾞｼｯｸM" pitchFamily="50" charset="-128"/>
                <a:ea typeface="HGSｺﾞｼｯｸM" pitchFamily="50" charset="-128"/>
                <a:cs typeface="+mn-cs"/>
              </a:rPr>
              <a:t>パンフレット配布後の流れ</a:t>
            </a:r>
            <a:endParaRPr kumimoji="1" lang="ja-JP" altLang="en-US" sz="1000" b="0" i="0" u="none" strike="noStrike" kern="1200" cap="none" spc="0" normalizeH="0" baseline="0" noProof="0" dirty="0">
              <a:ln>
                <a:noFill/>
              </a:ln>
              <a:solidFill>
                <a:srgbClr val="000000"/>
              </a:solidFill>
              <a:effectLst/>
              <a:uLnTx/>
              <a:uFillTx/>
              <a:latin typeface="HGSｺﾞｼｯｸM" pitchFamily="50" charset="-128"/>
              <a:ea typeface="HGSｺﾞｼｯｸM" pitchFamily="50" charset="-128"/>
              <a:cs typeface="+mn-cs"/>
            </a:endParaRPr>
          </a:p>
        </p:txBody>
      </p:sp>
      <p:sp>
        <p:nvSpPr>
          <p:cNvPr id="8" name="テキスト ボックス 7"/>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graphicFrame>
        <p:nvGraphicFramePr>
          <p:cNvPr id="9" name="表 8"/>
          <p:cNvGraphicFramePr>
            <a:graphicFrameLocks noGrp="1"/>
          </p:cNvGraphicFramePr>
          <p:nvPr>
            <p:extLst>
              <p:ext uri="{D42A27DB-BD31-4B8C-83A1-F6EECF244321}">
                <p14:modId xmlns:p14="http://schemas.microsoft.com/office/powerpoint/2010/main" val="914574348"/>
              </p:ext>
            </p:extLst>
          </p:nvPr>
        </p:nvGraphicFramePr>
        <p:xfrm>
          <a:off x="274022" y="1117246"/>
          <a:ext cx="8712001" cy="2452683"/>
        </p:xfrm>
        <a:graphic>
          <a:graphicData uri="http://schemas.openxmlformats.org/drawingml/2006/table">
            <a:tbl>
              <a:tblPr/>
              <a:tblGrid>
                <a:gridCol w="1865487">
                  <a:extLst>
                    <a:ext uri="{9D8B030D-6E8A-4147-A177-3AD203B41FA5}">
                      <a16:colId xmlns:a16="http://schemas.microsoft.com/office/drawing/2014/main" val="20000"/>
                    </a:ext>
                  </a:extLst>
                </a:gridCol>
                <a:gridCol w="2209118">
                  <a:extLst>
                    <a:ext uri="{9D8B030D-6E8A-4147-A177-3AD203B41FA5}">
                      <a16:colId xmlns:a16="http://schemas.microsoft.com/office/drawing/2014/main" val="20001"/>
                    </a:ext>
                  </a:extLst>
                </a:gridCol>
                <a:gridCol w="1246870">
                  <a:extLst>
                    <a:ext uri="{9D8B030D-6E8A-4147-A177-3AD203B41FA5}">
                      <a16:colId xmlns:a16="http://schemas.microsoft.com/office/drawing/2014/main" val="20002"/>
                    </a:ext>
                  </a:extLst>
                </a:gridCol>
                <a:gridCol w="3390526">
                  <a:extLst>
                    <a:ext uri="{9D8B030D-6E8A-4147-A177-3AD203B41FA5}">
                      <a16:colId xmlns:a16="http://schemas.microsoft.com/office/drawing/2014/main" val="20003"/>
                    </a:ext>
                  </a:extLst>
                </a:gridCol>
              </a:tblGrid>
              <a:tr h="194665">
                <a:tc>
                  <a:txBody>
                    <a:bodyPr/>
                    <a:lstStyle/>
                    <a:p>
                      <a:pPr algn="ctr">
                        <a:spcAft>
                          <a:spcPts val="0"/>
                        </a:spcAft>
                      </a:pPr>
                      <a:r>
                        <a:rPr lang="ja-JP" sz="10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　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C99"/>
                    </a:solidFill>
                  </a:tcPr>
                </a:tc>
                <a:tc>
                  <a:txBody>
                    <a:bodyPr/>
                    <a:lstStyle/>
                    <a:p>
                      <a:pPr algn="ctr">
                        <a:spcAft>
                          <a:spcPts val="0"/>
                        </a:spcAft>
                      </a:pPr>
                      <a:r>
                        <a:rPr lang="ja-JP" sz="1050" kern="100">
                          <a:effectLst/>
                          <a:latin typeface="HGSｺﾞｼｯｸM" panose="020B0600000000000000" pitchFamily="50" charset="-128"/>
                          <a:ea typeface="HGSｺﾞｼｯｸM" panose="020B0600000000000000" pitchFamily="50" charset="-128"/>
                          <a:cs typeface="Times New Roman" panose="02020603050405020304" pitchFamily="18" charset="0"/>
                        </a:rPr>
                        <a:t>内　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C99"/>
                    </a:solidFill>
                  </a:tcPr>
                </a:tc>
                <a:tc>
                  <a:txBody>
                    <a:bodyPr/>
                    <a:lstStyle/>
                    <a:p>
                      <a:pPr algn="ctr">
                        <a:spcAft>
                          <a:spcPts val="0"/>
                        </a:spcAft>
                      </a:pPr>
                      <a:r>
                        <a:rPr lang="ja-JP" sz="10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関係者</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C99"/>
                    </a:solidFill>
                  </a:tcPr>
                </a:tc>
                <a:tc>
                  <a:txBody>
                    <a:bodyPr/>
                    <a:lstStyle/>
                    <a:p>
                      <a:pPr algn="ctr">
                        <a:spcAft>
                          <a:spcPts val="0"/>
                        </a:spcAft>
                      </a:pPr>
                      <a:r>
                        <a:rPr lang="ja-JP" sz="10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備　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val="10000"/>
                  </a:ext>
                </a:extLst>
              </a:tr>
              <a:tr h="252000">
                <a:tc>
                  <a:txBody>
                    <a:bodyPr/>
                    <a:lstStyle/>
                    <a:p>
                      <a:pPr algn="just">
                        <a:spcAft>
                          <a:spcPts val="0"/>
                        </a:spcAft>
                      </a:pP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12</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6</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土</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新規市民教授希望者説明会</a:t>
                      </a:r>
                      <a:endPar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900" b="0" kern="100" spc="-9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rPr>
                        <a:t>理事、事務局、希望者</a:t>
                      </a:r>
                      <a:endParaRPr lang="en-US" altLang="ja-JP" sz="900" b="0" kern="100" spc="-9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b="0" kern="100" spc="-7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rPr>
                        <a:t>（会場）文化センター　</a:t>
                      </a:r>
                      <a:r>
                        <a:rPr lang="en-US" altLang="ja-JP" sz="1000" b="0" kern="100" spc="-7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0" kern="100" spc="-7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rPr>
                        <a:t>対象者）新規市民教授登録希望者</a:t>
                      </a:r>
                      <a:endParaRPr lang="ja-JP" sz="1000" b="0" kern="100" spc="-7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2000">
                <a:tc>
                  <a:txBody>
                    <a:bodyPr/>
                    <a:lstStyle/>
                    <a:p>
                      <a:pPr algn="just">
                        <a:spcAft>
                          <a:spcPts val="0"/>
                        </a:spcAft>
                      </a:pP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企画書郵送</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12</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15</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企画書の募集</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〆切</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900" b="1" kern="10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a:t>
                      </a:r>
                      <a:endParaRPr lang="ja-JP" sz="900" kern="100" baseline="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通年・</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Ａ・Ｂ日程ともに企画書の提出、提出後編集作業</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7328284"/>
                  </a:ext>
                </a:extLst>
              </a:tr>
              <a:tr h="250574">
                <a:tc>
                  <a:txBody>
                    <a:bodyPr/>
                    <a:lstStyle/>
                    <a:p>
                      <a:pPr algn="just">
                        <a:lnSpc>
                          <a:spcPts val="1200"/>
                        </a:lnSpc>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12</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16</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火</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16</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企画書編集作業、会場予約調整</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提出された企画書の編集、各施設との日程調整</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50574">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19</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理事会開催</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理事、事務局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令和</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8</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年度</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通年・前期</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募集講座決定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50574">
                <a:tc>
                  <a:txBody>
                    <a:bodyPr/>
                    <a:lstStyle/>
                    <a:p>
                      <a:pPr algn="just">
                        <a:spcAft>
                          <a:spcPts val="0"/>
                        </a:spcAft>
                      </a:pP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20</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火</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29</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木</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パンフレット原稿の校正</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依頼</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a:t>
                      </a:r>
                      <a:r>
                        <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a:t>
                      </a:r>
                      <a:r>
                        <a:rPr 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案</a:t>
                      </a:r>
                      <a:r>
                        <a:rPr 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の内容を確認してください。</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50574">
                <a:tc>
                  <a:txBody>
                    <a:bodyPr/>
                    <a:lstStyle/>
                    <a:p>
                      <a:pPr algn="just">
                        <a:spcAft>
                          <a:spcPts val="0"/>
                        </a:spcAft>
                      </a:pP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30</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6</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パンフレット原稿の校正</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パンフレットの校正、編集作業</a:t>
                      </a:r>
                      <a:endParaRPr lang="en-US" altLang="ja-JP" sz="1000" b="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50574">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10</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火</a:t>
                      </a:r>
                      <a:r>
                        <a:rPr lang="en-US" altLang="ja-JP" sz="1000" kern="10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（入稿予定）</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パンフレット印刷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印刷業者へ依頼</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17</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日頃納品予定）</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50574">
                <a:tc>
                  <a:txBody>
                    <a:bodyPr/>
                    <a:lstStyle/>
                    <a:p>
                      <a:pPr algn="just">
                        <a:spcAft>
                          <a:spcPts val="0"/>
                        </a:spcAft>
                      </a:pP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18</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水</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b="1" kern="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a:t>
                      </a:r>
                      <a:r>
                        <a:rPr lang="ja-JP" altLang="en-US" sz="1000" b="1" kern="0" dirty="0">
                          <a:effectLst/>
                          <a:latin typeface="HGSｺﾞｼｯｸM" panose="020B0600000000000000" pitchFamily="50" charset="-128"/>
                          <a:ea typeface="HGSｺﾞｼｯｸM" panose="020B0600000000000000" pitchFamily="50" charset="-128"/>
                          <a:cs typeface="Times New Roman" panose="02020603050405020304" pitchFamily="18" charset="0"/>
                        </a:rPr>
                        <a:t>仕分け・配布作業</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理事、事務局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パンフレットの郵送、施設配布</a:t>
                      </a:r>
                      <a:endPar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0574">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19</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木</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講座案内</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チラシ</a:t>
                      </a:r>
                      <a:r>
                        <a:rPr lang="ja-JP" altLang="en-US" sz="1000" kern="100">
                          <a:effectLst/>
                          <a:latin typeface="HGSｺﾞｼｯｸM" panose="020B0600000000000000" pitchFamily="50" charset="-128"/>
                          <a:ea typeface="HGSｺﾞｼｯｸM" panose="020B0600000000000000" pitchFamily="50" charset="-128"/>
                          <a:cs typeface="Times New Roman" panose="02020603050405020304" pitchFamily="18" charset="0"/>
                        </a:rPr>
                        <a:t>市内配布</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日程講座募集案内を</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「広報きたもと</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月号</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掲載予定</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1961943652"/>
              </p:ext>
            </p:extLst>
          </p:nvPr>
        </p:nvGraphicFramePr>
        <p:xfrm>
          <a:off x="272361" y="3879050"/>
          <a:ext cx="8710129" cy="2628002"/>
        </p:xfrm>
        <a:graphic>
          <a:graphicData uri="http://schemas.openxmlformats.org/drawingml/2006/table">
            <a:tbl>
              <a:tblPr firstRow="1" firstCol="1" lastRow="1" lastCol="1" bandRow="1" bandCol="1"/>
              <a:tblGrid>
                <a:gridCol w="1869369">
                  <a:extLst>
                    <a:ext uri="{9D8B030D-6E8A-4147-A177-3AD203B41FA5}">
                      <a16:colId xmlns:a16="http://schemas.microsoft.com/office/drawing/2014/main" val="1502514462"/>
                    </a:ext>
                  </a:extLst>
                </a:gridCol>
                <a:gridCol w="2205245">
                  <a:extLst>
                    <a:ext uri="{9D8B030D-6E8A-4147-A177-3AD203B41FA5}">
                      <a16:colId xmlns:a16="http://schemas.microsoft.com/office/drawing/2014/main" val="1216992728"/>
                    </a:ext>
                  </a:extLst>
                </a:gridCol>
                <a:gridCol w="1260140">
                  <a:extLst>
                    <a:ext uri="{9D8B030D-6E8A-4147-A177-3AD203B41FA5}">
                      <a16:colId xmlns:a16="http://schemas.microsoft.com/office/drawing/2014/main" val="4077306867"/>
                    </a:ext>
                  </a:extLst>
                </a:gridCol>
                <a:gridCol w="3375375">
                  <a:extLst>
                    <a:ext uri="{9D8B030D-6E8A-4147-A177-3AD203B41FA5}">
                      <a16:colId xmlns:a16="http://schemas.microsoft.com/office/drawing/2014/main" val="3285146252"/>
                    </a:ext>
                  </a:extLst>
                </a:gridCol>
              </a:tblGrid>
              <a:tr h="265815">
                <a:tc>
                  <a:txBody>
                    <a:bodyPr/>
                    <a:lstStyle/>
                    <a:p>
                      <a:pPr algn="ctr">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　程</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内　容</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関係者</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備　考</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59729401"/>
                  </a:ext>
                </a:extLst>
              </a:tr>
              <a:tr h="265815">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20</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9</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通年・</a:t>
                      </a:r>
                      <a:r>
                        <a:rPr lang="ja-JP"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Ａ</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日程講座申込み受付</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Ｂ日程は</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5</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20</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水</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）受付〆切</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6777483"/>
                  </a:ext>
                </a:extLst>
              </a:tr>
              <a:tr h="379836">
                <a:tc>
                  <a:txBody>
                    <a:bodyPr/>
                    <a:lstStyle/>
                    <a:p>
                      <a:pPr algn="just">
                        <a:lnSpc>
                          <a:spcPts val="1200"/>
                        </a:lnSpc>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11</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水</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13</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通年・</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Ａ日程講座開催可否決定</a:t>
                      </a:r>
                    </a:p>
                    <a:p>
                      <a:pPr algn="just">
                        <a:lnSpc>
                          <a:spcPts val="1200"/>
                        </a:lnSpc>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受講者証の発送</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市民教授にご連絡のうえ講座開催可否･抽選の決定</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7975128"/>
                  </a:ext>
                </a:extLst>
              </a:tr>
              <a:tr h="265815">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17</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火</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28</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土</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受講料等の納入</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28</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土</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午前中は臨時納入日として受付</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9868667"/>
                  </a:ext>
                </a:extLst>
              </a:tr>
              <a:tr h="265815">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4</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15</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水</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令和</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8</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年度</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通年・前期講座</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日程</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開催</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 </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031039"/>
                  </a:ext>
                </a:extLst>
              </a:tr>
              <a:tr h="288690">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5</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20</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水</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Ｂ日程講座応募受付〆切</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B</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日程講座募集案内を「広報きたもと</a:t>
                      </a:r>
                      <a:r>
                        <a:rPr lang="en-US" alt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4</a:t>
                      </a: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月号</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」掲載予定</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6926479"/>
                  </a:ext>
                </a:extLst>
              </a:tr>
              <a:tr h="364586">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5</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27</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火</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29</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Ｂ日程講座開催可否決定</a:t>
                      </a:r>
                    </a:p>
                    <a:p>
                      <a:pPr algn="just">
                        <a:lnSpc>
                          <a:spcPts val="1200"/>
                        </a:lnSpc>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受講証の発送</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200"/>
                        </a:lnSpc>
                        <a:spcAft>
                          <a:spcPts val="0"/>
                        </a:spcAft>
                      </a:pPr>
                      <a:r>
                        <a:rPr lang="ja-JP" sz="1000" b="1"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市民教授にご連絡のうえ講座開催可否･抽選の決定</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636307"/>
                  </a:ext>
                </a:extLst>
              </a:tr>
              <a:tr h="265815">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6</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12</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日</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金</a:t>
                      </a: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受講料等の納入</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事務局</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3851712"/>
                  </a:ext>
                </a:extLst>
              </a:tr>
              <a:tr h="265815">
                <a:tc>
                  <a:txBody>
                    <a:bodyPr/>
                    <a:lstStyle/>
                    <a:p>
                      <a:pPr algn="just">
                        <a:spcAft>
                          <a:spcPts val="0"/>
                        </a:spcAft>
                      </a:pP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7</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月初旬～</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9</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月末</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令和</a:t>
                      </a:r>
                      <a:r>
                        <a:rPr lang="en-US" alt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8</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年度</a:t>
                      </a:r>
                      <a:r>
                        <a:rPr lang="ja-JP" alt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前期</a:t>
                      </a: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講座Ｂ日程開催</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市民教授</a:t>
                      </a: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 </a:t>
                      </a:r>
                      <a:endParaRPr lang="ja-JP" sz="10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58551" marR="585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1744508"/>
                  </a:ext>
                </a:extLst>
              </a:tr>
            </a:tbl>
          </a:graphicData>
        </a:graphic>
      </p:graphicFrame>
    </p:spTree>
    <p:extLst>
      <p:ext uri="{BB962C8B-B14F-4D97-AF65-F5344CB8AC3E}">
        <p14:creationId xmlns:p14="http://schemas.microsoft.com/office/powerpoint/2010/main" val="2721970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457200" y="429850"/>
            <a:ext cx="8229600" cy="523875"/>
          </a:xfrm>
          <a:noFill/>
        </p:spPr>
        <p:txBody>
          <a:bodyPr/>
          <a:lstStyle/>
          <a:p>
            <a:pPr eaLnBrk="1" hangingPunct="1"/>
            <a:r>
              <a:rPr lang="ja-JP" altLang="en-US" sz="2800" dirty="0">
                <a:ea typeface="HGS創英角ｺﾞｼｯｸUB" pitchFamily="50" charset="-128"/>
              </a:rPr>
              <a:t>受講料及び会場費</a:t>
            </a:r>
          </a:p>
        </p:txBody>
      </p:sp>
      <p:sp>
        <p:nvSpPr>
          <p:cNvPr id="16387" name="Rectangle 5"/>
          <p:cNvSpPr>
            <a:spLocks noChangeArrowheads="1"/>
          </p:cNvSpPr>
          <p:nvPr/>
        </p:nvSpPr>
        <p:spPr bwMode="auto">
          <a:xfrm>
            <a:off x="3086835" y="902048"/>
            <a:ext cx="5129213" cy="366712"/>
          </a:xfrm>
          <a:prstGeom prst="rect">
            <a:avLst/>
          </a:prstGeom>
          <a:noFill/>
          <a:ln w="9525">
            <a:noFill/>
            <a:miter lim="800000"/>
            <a:headEnd/>
            <a:tailEnd/>
          </a:ln>
        </p:spPr>
        <p:txBody>
          <a:bodyPr lIns="90000" tIns="46800" rIns="90000" bIns="46800" anchor="ctr">
            <a:spAutoFit/>
          </a:bodyPr>
          <a:lstStyle/>
          <a:p>
            <a:pPr algn="r"/>
            <a:r>
              <a:rPr lang="ja-JP" altLang="en-US" dirty="0">
                <a:latin typeface="HG丸ｺﾞｼｯｸM-PRO" pitchFamily="49" charset="-128"/>
                <a:ea typeface="HG丸ｺﾞｼｯｸM-PRO" pitchFamily="49" charset="-128"/>
              </a:rPr>
              <a:t>「市民大学きたもと学苑」講座運営要項より</a:t>
            </a:r>
          </a:p>
        </p:txBody>
      </p:sp>
      <p:sp>
        <p:nvSpPr>
          <p:cNvPr id="16388" name="Text Box 6"/>
          <p:cNvSpPr txBox="1">
            <a:spLocks noChangeArrowheads="1"/>
          </p:cNvSpPr>
          <p:nvPr/>
        </p:nvSpPr>
        <p:spPr bwMode="auto">
          <a:xfrm>
            <a:off x="520957" y="1119518"/>
            <a:ext cx="8281731" cy="956288"/>
          </a:xfrm>
          <a:prstGeom prst="rect">
            <a:avLst/>
          </a:prstGeom>
          <a:noFill/>
          <a:ln w="9525">
            <a:noFill/>
            <a:miter lim="800000"/>
            <a:headEnd/>
            <a:tailEnd/>
          </a:ln>
        </p:spPr>
        <p:txBody>
          <a:bodyPr wrap="square" lIns="90000" tIns="46800" rIns="90000" bIns="46800" anchor="ctr">
            <a:spAutoFit/>
          </a:bodyPr>
          <a:lstStyle/>
          <a:p>
            <a:r>
              <a:rPr lang="ja-JP" altLang="en-US"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（受講料等）</a:t>
            </a:r>
          </a:p>
          <a:p>
            <a:pPr algn="just">
              <a:spcBef>
                <a:spcPts val="600"/>
              </a:spcBef>
            </a:pPr>
            <a:r>
              <a:rPr lang="ja-JP" altLang="en-US" sz="1400" dirty="0">
                <a:latin typeface="HG丸ｺﾞｼｯｸM-PRO" pitchFamily="49" charset="-128"/>
                <a:ea typeface="HG丸ｺﾞｼｯｸM-PRO" pitchFamily="49" charset="-128"/>
              </a:rPr>
              <a:t>第５条　</a:t>
            </a:r>
            <a:r>
              <a:rPr lang="ja-JP" altLang="en-US" sz="1400" spc="-100" dirty="0">
                <a:latin typeface="HG丸ｺﾞｼｯｸM-PRO" pitchFamily="49" charset="-128"/>
                <a:ea typeface="HG丸ｺﾞｼｯｸM-PRO" pitchFamily="49" charset="-128"/>
              </a:rPr>
              <a:t>第２条第２項（１）および（２）の講座については、１回１人あたり</a:t>
            </a:r>
            <a:r>
              <a:rPr lang="en-US" altLang="ja-JP" sz="1400" spc="-100" dirty="0">
                <a:latin typeface="HG丸ｺﾞｼｯｸM-PRO" pitchFamily="49" charset="-128"/>
                <a:ea typeface="HG丸ｺﾞｼｯｸM-PRO" pitchFamily="49" charset="-128"/>
              </a:rPr>
              <a:t>500</a:t>
            </a:r>
            <a:r>
              <a:rPr lang="ja-JP" altLang="en-US" sz="1400" spc="-100" dirty="0">
                <a:latin typeface="HG丸ｺﾞｼｯｸM-PRO" pitchFamily="49" charset="-128"/>
                <a:ea typeface="HG丸ｺﾞｼｯｸM-PRO" pitchFamily="49" charset="-128"/>
              </a:rPr>
              <a:t>円を基準とする。</a:t>
            </a:r>
            <a:endParaRPr lang="en-US" altLang="ja-JP" sz="1400" spc="-100" dirty="0">
              <a:latin typeface="HG丸ｺﾞｼｯｸM-PRO" pitchFamily="49" charset="-128"/>
              <a:ea typeface="HG丸ｺﾞｼｯｸM-PRO" pitchFamily="49" charset="-128"/>
            </a:endParaRPr>
          </a:p>
          <a:p>
            <a:pPr algn="just">
              <a:spcBef>
                <a:spcPts val="600"/>
              </a:spcBef>
            </a:pPr>
            <a:r>
              <a:rPr lang="ja-JP" altLang="en-US" sz="1400" spc="-100" dirty="0">
                <a:latin typeface="HG丸ｺﾞｼｯｸM-PRO" pitchFamily="49" charset="-128"/>
                <a:ea typeface="HG丸ｺﾞｼｯｸM-PRO" pitchFamily="49" charset="-128"/>
              </a:rPr>
              <a:t>　　　　 なお、（３）の講座については、１回１人あたり</a:t>
            </a:r>
            <a:r>
              <a:rPr lang="en-US" altLang="ja-JP" sz="1400" spc="-100" dirty="0">
                <a:latin typeface="HG丸ｺﾞｼｯｸM-PRO" pitchFamily="49" charset="-128"/>
                <a:ea typeface="HG丸ｺﾞｼｯｸM-PRO" pitchFamily="49" charset="-128"/>
              </a:rPr>
              <a:t>2,500</a:t>
            </a:r>
            <a:r>
              <a:rPr lang="ja-JP" altLang="en-US" sz="1400" spc="-100" dirty="0">
                <a:latin typeface="HG丸ｺﾞｼｯｸM-PRO" pitchFamily="49" charset="-128"/>
                <a:ea typeface="HG丸ｺﾞｼｯｸM-PRO" pitchFamily="49" charset="-128"/>
              </a:rPr>
              <a:t>円を基準とする。</a:t>
            </a:r>
            <a:endParaRPr lang="en-US" altLang="ja-JP" sz="1400" spc="-100" dirty="0">
              <a:latin typeface="HG丸ｺﾞｼｯｸM-PRO" pitchFamily="49" charset="-128"/>
              <a:ea typeface="HG丸ｺﾞｼｯｸM-PRO" pitchFamily="49" charset="-128"/>
            </a:endParaRPr>
          </a:p>
        </p:txBody>
      </p:sp>
      <p:sp>
        <p:nvSpPr>
          <p:cNvPr id="16389" name="AutoShape 10"/>
          <p:cNvSpPr>
            <a:spLocks noChangeArrowheads="1"/>
          </p:cNvSpPr>
          <p:nvPr/>
        </p:nvSpPr>
        <p:spPr bwMode="auto">
          <a:xfrm>
            <a:off x="593850" y="2138141"/>
            <a:ext cx="2628000" cy="1116000"/>
          </a:xfrm>
          <a:prstGeom prst="flowChartAlternateProcess">
            <a:avLst/>
          </a:prstGeom>
          <a:solidFill>
            <a:srgbClr val="FFFF99"/>
          </a:solidFill>
          <a:ln w="9525">
            <a:solidFill>
              <a:schemeClr val="tx1"/>
            </a:solidFill>
            <a:miter lim="800000"/>
            <a:headEnd/>
            <a:tailEnd/>
          </a:ln>
        </p:spPr>
        <p:txBody>
          <a:bodyPr lIns="90000" tIns="46800" rIns="90000" bIns="46800" anchor="ctr"/>
          <a:lstStyle/>
          <a:p>
            <a:pPr algn="ctr"/>
            <a:r>
              <a:rPr lang="ja-JP" altLang="en-US" sz="2000" dirty="0">
                <a:ea typeface="HG丸ｺﾞｼｯｸM-PRO" pitchFamily="49" charset="-128"/>
              </a:rPr>
              <a:t>楽しむ学習</a:t>
            </a:r>
          </a:p>
          <a:p>
            <a:pPr algn="ctr"/>
            <a:r>
              <a:rPr lang="ja-JP" altLang="en-US" sz="1600" dirty="0">
                <a:latin typeface="HG丸ｺﾞｼｯｸM-PRO" pitchFamily="49" charset="-128"/>
                <a:ea typeface="HG丸ｺﾞｼｯｸM-PRO" pitchFamily="49" charset="-128"/>
              </a:rPr>
              <a:t>受講料</a:t>
            </a:r>
          </a:p>
          <a:p>
            <a:pPr algn="ctr"/>
            <a:r>
              <a:rPr lang="ja-JP" altLang="en-US" sz="1600" dirty="0">
                <a:latin typeface="HG丸ｺﾞｼｯｸM-PRO" pitchFamily="49" charset="-128"/>
                <a:ea typeface="HG丸ｺﾞｼｯｸM-PRO" pitchFamily="49" charset="-128"/>
              </a:rPr>
              <a:t>５００円／１回</a:t>
            </a:r>
          </a:p>
        </p:txBody>
      </p:sp>
      <p:sp>
        <p:nvSpPr>
          <p:cNvPr id="16390" name="AutoShape 11"/>
          <p:cNvSpPr>
            <a:spLocks noChangeArrowheads="1"/>
          </p:cNvSpPr>
          <p:nvPr/>
        </p:nvSpPr>
        <p:spPr bwMode="auto">
          <a:xfrm>
            <a:off x="6118100" y="2106677"/>
            <a:ext cx="2628000" cy="1116000"/>
          </a:xfrm>
          <a:prstGeom prst="flowChartAlternateProcess">
            <a:avLst/>
          </a:prstGeom>
          <a:solidFill>
            <a:srgbClr val="FF99CC"/>
          </a:solidFill>
          <a:ln w="9525">
            <a:solidFill>
              <a:schemeClr val="tx1"/>
            </a:solidFill>
            <a:miter lim="800000"/>
            <a:headEnd/>
            <a:tailEnd/>
          </a:ln>
        </p:spPr>
        <p:txBody>
          <a:bodyPr lIns="90000" tIns="46800" rIns="90000" bIns="46800" anchor="ctr"/>
          <a:lstStyle/>
          <a:p>
            <a:pPr algn="ctr"/>
            <a:r>
              <a:rPr lang="ja-JP" altLang="en-US" sz="2000" dirty="0">
                <a:ea typeface="HG丸ｺﾞｼｯｸM-PRO" pitchFamily="49" charset="-128"/>
              </a:rPr>
              <a:t>キャリア学</a:t>
            </a:r>
          </a:p>
          <a:p>
            <a:pPr algn="ctr"/>
            <a:r>
              <a:rPr lang="ja-JP" altLang="en-US" sz="1600" dirty="0">
                <a:latin typeface="HG丸ｺﾞｼｯｸM-PRO" pitchFamily="49" charset="-128"/>
                <a:ea typeface="HG丸ｺﾞｼｯｸM-PRO" pitchFamily="49" charset="-128"/>
              </a:rPr>
              <a:t>受講料</a:t>
            </a:r>
          </a:p>
          <a:p>
            <a:pPr algn="ctr"/>
            <a:r>
              <a:rPr lang="en-US" altLang="ja-JP" sz="1600" dirty="0">
                <a:latin typeface="HG丸ｺﾞｼｯｸM-PRO" pitchFamily="49" charset="-128"/>
                <a:ea typeface="HG丸ｺﾞｼｯｸM-PRO" pitchFamily="49" charset="-128"/>
              </a:rPr>
              <a:t>2,500</a:t>
            </a:r>
            <a:r>
              <a:rPr lang="ja-JP" altLang="en-US" sz="1600" dirty="0">
                <a:latin typeface="HG丸ｺﾞｼｯｸM-PRO" pitchFamily="49" charset="-128"/>
                <a:ea typeface="HG丸ｺﾞｼｯｸM-PRO" pitchFamily="49" charset="-128"/>
              </a:rPr>
              <a:t>円／１回</a:t>
            </a:r>
            <a:endParaRPr lang="en-US" altLang="ja-JP" sz="1600" dirty="0">
              <a:latin typeface="HG丸ｺﾞｼｯｸM-PRO" pitchFamily="49" charset="-128"/>
              <a:ea typeface="HG丸ｺﾞｼｯｸM-PRO" pitchFamily="49" charset="-128"/>
            </a:endParaRPr>
          </a:p>
          <a:p>
            <a:pPr algn="r"/>
            <a:r>
              <a:rPr lang="en-US" altLang="ja-JP" sz="1200" u="sng" dirty="0">
                <a:latin typeface="HG丸ｺﾞｼｯｸM-PRO" pitchFamily="49" charset="-128"/>
                <a:ea typeface="HG丸ｺﾞｼｯｸM-PRO" pitchFamily="49" charset="-128"/>
              </a:rPr>
              <a:t>※</a:t>
            </a:r>
            <a:r>
              <a:rPr lang="ja-JP" altLang="en-US" sz="1200" u="sng" dirty="0">
                <a:latin typeface="HG丸ｺﾞｼｯｸM-PRO" pitchFamily="49" charset="-128"/>
                <a:ea typeface="HG丸ｺﾞｼｯｸM-PRO" pitchFamily="49" charset="-128"/>
              </a:rPr>
              <a:t>現在実施されておりません</a:t>
            </a:r>
          </a:p>
        </p:txBody>
      </p:sp>
      <p:sp>
        <p:nvSpPr>
          <p:cNvPr id="16391" name="AutoShape 12"/>
          <p:cNvSpPr>
            <a:spLocks noChangeArrowheads="1"/>
          </p:cNvSpPr>
          <p:nvPr/>
        </p:nvSpPr>
        <p:spPr bwMode="auto">
          <a:xfrm>
            <a:off x="3355975" y="2123855"/>
            <a:ext cx="2628000" cy="1116000"/>
          </a:xfrm>
          <a:prstGeom prst="flowChartAlternateProcess">
            <a:avLst/>
          </a:prstGeom>
          <a:solidFill>
            <a:srgbClr val="99CCFF"/>
          </a:solidFill>
          <a:ln w="9525">
            <a:solidFill>
              <a:schemeClr val="tx1"/>
            </a:solidFill>
            <a:miter lim="800000"/>
            <a:headEnd/>
            <a:tailEnd/>
          </a:ln>
        </p:spPr>
        <p:txBody>
          <a:bodyPr lIns="90000" tIns="46800" rIns="90000" bIns="46800" anchor="ctr"/>
          <a:lstStyle/>
          <a:p>
            <a:pPr algn="ctr"/>
            <a:endParaRPr lang="en-US" altLang="ja-JP" sz="2000" dirty="0">
              <a:ea typeface="HG丸ｺﾞｼｯｸM-PRO" pitchFamily="49" charset="-128"/>
            </a:endParaRPr>
          </a:p>
          <a:p>
            <a:pPr algn="ctr"/>
            <a:r>
              <a:rPr lang="ja-JP" altLang="en-US" sz="2000" dirty="0">
                <a:ea typeface="HG丸ｺﾞｼｯｸM-PRO" pitchFamily="49" charset="-128"/>
              </a:rPr>
              <a:t>地域学</a:t>
            </a:r>
          </a:p>
          <a:p>
            <a:pPr algn="ctr"/>
            <a:r>
              <a:rPr lang="ja-JP" altLang="en-US" sz="1600" dirty="0">
                <a:latin typeface="HG丸ｺﾞｼｯｸM-PRO" pitchFamily="49" charset="-128"/>
                <a:ea typeface="HG丸ｺﾞｼｯｸM-PRO" pitchFamily="49" charset="-128"/>
              </a:rPr>
              <a:t>受講料</a:t>
            </a:r>
          </a:p>
          <a:p>
            <a:pPr algn="ctr"/>
            <a:r>
              <a:rPr lang="ja-JP" altLang="en-US" sz="1600" dirty="0">
                <a:latin typeface="HG丸ｺﾞｼｯｸM-PRO" pitchFamily="49" charset="-128"/>
                <a:ea typeface="HG丸ｺﾞｼｯｸM-PRO" pitchFamily="49" charset="-128"/>
              </a:rPr>
              <a:t>５００円／１回</a:t>
            </a:r>
            <a:endParaRPr lang="en-US" altLang="ja-JP" sz="1600" dirty="0">
              <a:latin typeface="HG丸ｺﾞｼｯｸM-PRO" pitchFamily="49" charset="-128"/>
              <a:ea typeface="HG丸ｺﾞｼｯｸM-PRO" pitchFamily="49" charset="-128"/>
            </a:endParaRPr>
          </a:p>
          <a:p>
            <a:pPr algn="ctr"/>
            <a:r>
              <a:rPr lang="en-US" altLang="ja-JP" sz="1200" u="sng" dirty="0">
                <a:latin typeface="HG丸ｺﾞｼｯｸM-PRO" pitchFamily="49" charset="-128"/>
                <a:ea typeface="HG丸ｺﾞｼｯｸM-PRO" pitchFamily="49" charset="-128"/>
              </a:rPr>
              <a:t>※</a:t>
            </a:r>
            <a:r>
              <a:rPr lang="ja-JP" altLang="en-US" sz="1200" u="sng" dirty="0">
                <a:latin typeface="HG丸ｺﾞｼｯｸM-PRO" pitchFamily="49" charset="-128"/>
                <a:ea typeface="HG丸ｺﾞｼｯｸM-PRO" pitchFamily="49" charset="-128"/>
              </a:rPr>
              <a:t>現在実施されておりません</a:t>
            </a:r>
          </a:p>
          <a:p>
            <a:pPr algn="ctr"/>
            <a:endParaRPr lang="ja-JP" altLang="en-US" sz="1600" dirty="0">
              <a:latin typeface="HG丸ｺﾞｼｯｸM-PRO" pitchFamily="49" charset="-128"/>
              <a:ea typeface="HG丸ｺﾞｼｯｸM-PRO" pitchFamily="49" charset="-128"/>
            </a:endParaRPr>
          </a:p>
        </p:txBody>
      </p:sp>
      <p:sp>
        <p:nvSpPr>
          <p:cNvPr id="16392" name="Text Box 13"/>
          <p:cNvSpPr txBox="1">
            <a:spLocks noChangeArrowheads="1"/>
          </p:cNvSpPr>
          <p:nvPr/>
        </p:nvSpPr>
        <p:spPr bwMode="auto">
          <a:xfrm>
            <a:off x="540798" y="3238669"/>
            <a:ext cx="8261890" cy="325346"/>
          </a:xfrm>
          <a:prstGeom prst="rect">
            <a:avLst/>
          </a:prstGeom>
          <a:noFill/>
          <a:ln w="9525">
            <a:noFill/>
            <a:miter lim="800000"/>
            <a:headEnd/>
            <a:tailEnd/>
          </a:ln>
        </p:spPr>
        <p:txBody>
          <a:bodyPr wrap="square" lIns="90000" tIns="46800" rIns="90000" bIns="46800">
            <a:spAutoFit/>
          </a:bodyPr>
          <a:lstStyle/>
          <a:p>
            <a:r>
              <a:rPr lang="ja-JP" altLang="en-US" sz="1500" dirty="0">
                <a:latin typeface="HG丸ｺﾞｼｯｸM-PRO" pitchFamily="49" charset="-128"/>
                <a:ea typeface="HG丸ｺﾞｼｯｸM-PRO" pitchFamily="49" charset="-128"/>
              </a:rPr>
              <a:t>３　講座終了後、会場使用料相当額を本学苑の運営費に充当するものとする。 </a:t>
            </a:r>
          </a:p>
        </p:txBody>
      </p:sp>
      <p:sp>
        <p:nvSpPr>
          <p:cNvPr id="16393" name="AutoShape 14"/>
          <p:cNvSpPr>
            <a:spLocks noChangeArrowheads="1"/>
          </p:cNvSpPr>
          <p:nvPr/>
        </p:nvSpPr>
        <p:spPr bwMode="auto">
          <a:xfrm>
            <a:off x="927100" y="3564015"/>
            <a:ext cx="7156450" cy="405045"/>
          </a:xfrm>
          <a:prstGeom prst="flowChartAlternateProcess">
            <a:avLst/>
          </a:prstGeom>
          <a:solidFill>
            <a:srgbClr val="FFFF99"/>
          </a:solidFill>
          <a:ln w="9525">
            <a:solidFill>
              <a:schemeClr val="tx1"/>
            </a:solidFill>
            <a:miter lim="800000"/>
            <a:headEnd/>
            <a:tailEnd/>
          </a:ln>
        </p:spPr>
        <p:txBody>
          <a:bodyPr lIns="90000" tIns="46800" rIns="90000" bIns="46800" anchor="ctr"/>
          <a:lstStyle/>
          <a:p>
            <a:pPr algn="ctr"/>
            <a:r>
              <a:rPr lang="ja-JP" altLang="en-US" sz="1700" spc="100" dirty="0">
                <a:latin typeface="HG丸ｺﾞｼｯｸM-PRO" pitchFamily="49" charset="-128"/>
                <a:ea typeface="HG丸ｺﾞｼｯｸM-PRO" pitchFamily="49" charset="-128"/>
              </a:rPr>
              <a:t>講座開催に係る会場費は市民教授のご負担を頂きます</a:t>
            </a:r>
          </a:p>
        </p:txBody>
      </p:sp>
      <p:sp>
        <p:nvSpPr>
          <p:cNvPr id="16394" name="Text Box 15"/>
          <p:cNvSpPr txBox="1">
            <a:spLocks noChangeArrowheads="1"/>
          </p:cNvSpPr>
          <p:nvPr/>
        </p:nvSpPr>
        <p:spPr bwMode="auto">
          <a:xfrm>
            <a:off x="8686800" y="6455709"/>
            <a:ext cx="507714"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14</a:t>
            </a:r>
          </a:p>
        </p:txBody>
      </p:sp>
      <p:sp>
        <p:nvSpPr>
          <p:cNvPr id="11" name="テキスト ボックス 10"/>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
        <p:nvSpPr>
          <p:cNvPr id="12" name="Text Box 5"/>
          <p:cNvSpPr txBox="1">
            <a:spLocks noChangeArrowheads="1"/>
          </p:cNvSpPr>
          <p:nvPr/>
        </p:nvSpPr>
        <p:spPr bwMode="auto">
          <a:xfrm>
            <a:off x="993562" y="4554556"/>
            <a:ext cx="7313853" cy="494624"/>
          </a:xfrm>
          <a:prstGeom prst="rect">
            <a:avLst/>
          </a:prstGeom>
          <a:noFill/>
          <a:ln w="9525">
            <a:noFill/>
            <a:miter lim="800000"/>
            <a:headEnd/>
            <a:tailEnd/>
          </a:ln>
        </p:spPr>
        <p:txBody>
          <a:bodyPr wrap="square" lIns="90000" tIns="46800" rIns="90000" bIns="46800">
            <a:spAutoFit/>
          </a:bodyPr>
          <a:lstStyle/>
          <a:p>
            <a:pPr>
              <a:spcBef>
                <a:spcPct val="50000"/>
              </a:spcBef>
            </a:pPr>
            <a:r>
              <a:rPr lang="ja-JP" altLang="en-US" sz="1300" spc="100" dirty="0">
                <a:latin typeface="HG丸ｺﾞｼｯｸM-PRO" pitchFamily="49" charset="-128"/>
                <a:ea typeface="HG丸ｺﾞｼｯｸM-PRO" pitchFamily="49" charset="-128"/>
              </a:rPr>
              <a:t>例：設定講座　　○○講座　受講料</a:t>
            </a:r>
            <a:r>
              <a:rPr lang="en-US" altLang="ja-JP" sz="1300" spc="100" dirty="0">
                <a:latin typeface="HG丸ｺﾞｼｯｸM-PRO" pitchFamily="49" charset="-128"/>
                <a:ea typeface="HG丸ｺﾞｼｯｸM-PRO" pitchFamily="49" charset="-128"/>
              </a:rPr>
              <a:t>500</a:t>
            </a:r>
            <a:r>
              <a:rPr lang="ja-JP" altLang="en-US" sz="1300" spc="100" dirty="0">
                <a:latin typeface="HG丸ｺﾞｼｯｸM-PRO" pitchFamily="49" charset="-128"/>
                <a:ea typeface="HG丸ｺﾞｼｯｸM-PRO" pitchFamily="49" charset="-128"/>
              </a:rPr>
              <a:t>円、教材費</a:t>
            </a:r>
            <a:r>
              <a:rPr lang="en-US" altLang="ja-JP" sz="1300" spc="100" dirty="0">
                <a:latin typeface="HG丸ｺﾞｼｯｸM-PRO" pitchFamily="49" charset="-128"/>
                <a:ea typeface="HG丸ｺﾞｼｯｸM-PRO" pitchFamily="49" charset="-128"/>
              </a:rPr>
              <a:t>2,000</a:t>
            </a:r>
            <a:r>
              <a:rPr lang="ja-JP" altLang="en-US" sz="1300" spc="100" dirty="0">
                <a:latin typeface="HG丸ｺﾞｼｯｸM-PRO" pitchFamily="49" charset="-128"/>
                <a:ea typeface="HG丸ｺﾞｼｯｸM-PRO" pitchFamily="49" charset="-128"/>
              </a:rPr>
              <a:t>円</a:t>
            </a:r>
          </a:p>
          <a:p>
            <a:pPr>
              <a:spcBef>
                <a:spcPts val="0"/>
              </a:spcBef>
            </a:pPr>
            <a:r>
              <a:rPr lang="ja-JP" altLang="en-US" sz="1300" spc="100" dirty="0">
                <a:latin typeface="HG丸ｺﾞｼｯｸM-PRO" pitchFamily="49" charset="-128"/>
                <a:ea typeface="HG丸ｺﾞｼｯｸM-PRO" pitchFamily="49" charset="-128"/>
              </a:rPr>
              <a:t>　　文化センターの研修室を借りて○○講座を</a:t>
            </a:r>
            <a:r>
              <a:rPr lang="en-US" altLang="ja-JP" sz="1300" spc="100" dirty="0">
                <a:latin typeface="HG丸ｺﾞｼｯｸM-PRO" pitchFamily="49" charset="-128"/>
                <a:ea typeface="HG丸ｺﾞｼｯｸM-PRO" pitchFamily="49" charset="-128"/>
              </a:rPr>
              <a:t>10</a:t>
            </a:r>
            <a:r>
              <a:rPr lang="ja-JP" altLang="en-US" sz="1300" spc="100" dirty="0">
                <a:latin typeface="HG丸ｺﾞｼｯｸM-PRO" pitchFamily="49" charset="-128"/>
                <a:ea typeface="HG丸ｺﾞｼｯｸM-PRO" pitchFamily="49" charset="-128"/>
              </a:rPr>
              <a:t>回開催し</a:t>
            </a:r>
            <a:r>
              <a:rPr lang="en-US" altLang="ja-JP" sz="1300" spc="100" dirty="0">
                <a:latin typeface="HG丸ｺﾞｼｯｸM-PRO" pitchFamily="49" charset="-128"/>
                <a:ea typeface="HG丸ｺﾞｼｯｸM-PRO" pitchFamily="49" charset="-128"/>
              </a:rPr>
              <a:t>10</a:t>
            </a:r>
            <a:r>
              <a:rPr lang="ja-JP" altLang="en-US" sz="1300" spc="100" dirty="0">
                <a:latin typeface="HG丸ｺﾞｼｯｸM-PRO" pitchFamily="49" charset="-128"/>
                <a:ea typeface="HG丸ｺﾞｼｯｸM-PRO" pitchFamily="49" charset="-128"/>
              </a:rPr>
              <a:t>名の受講者があった場合</a:t>
            </a:r>
          </a:p>
        </p:txBody>
      </p:sp>
      <p:sp>
        <p:nvSpPr>
          <p:cNvPr id="13" name="Rectangle 4"/>
          <p:cNvSpPr txBox="1">
            <a:spLocks noChangeArrowheads="1"/>
          </p:cNvSpPr>
          <p:nvPr/>
        </p:nvSpPr>
        <p:spPr bwMode="auto">
          <a:xfrm>
            <a:off x="457200" y="4075255"/>
            <a:ext cx="8229600" cy="523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kern="0" dirty="0">
                <a:ea typeface="HGS創英角ｺﾞｼｯｸUB" pitchFamily="50" charset="-128"/>
              </a:rPr>
              <a:t>受講料等の支払い例</a:t>
            </a:r>
          </a:p>
        </p:txBody>
      </p:sp>
      <p:sp>
        <p:nvSpPr>
          <p:cNvPr id="14" name="Text Box 7"/>
          <p:cNvSpPr txBox="1">
            <a:spLocks noChangeArrowheads="1"/>
          </p:cNvSpPr>
          <p:nvPr/>
        </p:nvSpPr>
        <p:spPr bwMode="auto">
          <a:xfrm>
            <a:off x="593851" y="5094185"/>
            <a:ext cx="3797626" cy="725456"/>
          </a:xfrm>
          <a:prstGeom prst="rect">
            <a:avLst/>
          </a:prstGeom>
          <a:noFill/>
          <a:ln w="9525">
            <a:solidFill>
              <a:schemeClr val="tx1"/>
            </a:solidFill>
            <a:miter lim="800000"/>
            <a:headEnd/>
            <a:tailEnd/>
          </a:ln>
        </p:spPr>
        <p:txBody>
          <a:bodyPr wrap="square" lIns="90000" tIns="46800" rIns="90000" bIns="46800">
            <a:spAutoFit/>
          </a:bodyPr>
          <a:lstStyle/>
          <a:p>
            <a:pPr>
              <a:spcBef>
                <a:spcPts val="300"/>
              </a:spcBef>
            </a:pPr>
            <a:r>
              <a:rPr lang="ja-JP" altLang="en-US" sz="1200" dirty="0">
                <a:latin typeface="HG丸ｺﾞｼｯｸM-PRO" pitchFamily="49" charset="-128"/>
                <a:ea typeface="HG丸ｺﾞｼｯｸM-PRO" pitchFamily="49" charset="-128"/>
              </a:rPr>
              <a:t>（受講料）　　</a:t>
            </a:r>
            <a:r>
              <a:rPr lang="en-US" altLang="ja-JP" sz="1200" dirty="0">
                <a:latin typeface="HG丸ｺﾞｼｯｸM-PRO" pitchFamily="49" charset="-128"/>
                <a:ea typeface="HG丸ｺﾞｼｯｸM-PRO" pitchFamily="49" charset="-128"/>
              </a:rPr>
              <a:t>500</a:t>
            </a:r>
            <a:r>
              <a:rPr lang="ja-JP" altLang="en-US" sz="1200" dirty="0">
                <a:latin typeface="HG丸ｺﾞｼｯｸM-PRO" pitchFamily="49" charset="-128"/>
                <a:ea typeface="HG丸ｺﾞｼｯｸM-PRO" pitchFamily="49" charset="-128"/>
              </a:rPr>
              <a:t>円</a:t>
            </a:r>
            <a:r>
              <a:rPr lang="en-US" altLang="ja-JP" sz="1200" dirty="0">
                <a:latin typeface="HG丸ｺﾞｼｯｸM-PRO" pitchFamily="49" charset="-128"/>
                <a:ea typeface="HG丸ｺﾞｼｯｸM-PRO" pitchFamily="49" charset="-128"/>
              </a:rPr>
              <a:t>×10</a:t>
            </a:r>
            <a:r>
              <a:rPr lang="ja-JP" altLang="en-US" sz="1200" dirty="0">
                <a:latin typeface="HG丸ｺﾞｼｯｸM-PRO" pitchFamily="49" charset="-128"/>
                <a:ea typeface="HG丸ｺﾞｼｯｸM-PRO" pitchFamily="49" charset="-128"/>
              </a:rPr>
              <a:t>名</a:t>
            </a:r>
            <a:r>
              <a:rPr lang="en-US" altLang="ja-JP" sz="1200" dirty="0">
                <a:latin typeface="HG丸ｺﾞｼｯｸM-PRO" pitchFamily="49" charset="-128"/>
                <a:ea typeface="HG丸ｺﾞｼｯｸM-PRO" pitchFamily="49" charset="-128"/>
              </a:rPr>
              <a:t>×10</a:t>
            </a:r>
            <a:r>
              <a:rPr lang="ja-JP" altLang="en-US" sz="1200" dirty="0">
                <a:latin typeface="HG丸ｺﾞｼｯｸM-PRO" pitchFamily="49" charset="-128"/>
                <a:ea typeface="HG丸ｺﾞｼｯｸM-PRO" pitchFamily="49" charset="-128"/>
              </a:rPr>
              <a:t>回＝</a:t>
            </a:r>
            <a:r>
              <a:rPr lang="en-US" altLang="ja-JP" sz="1200" dirty="0">
                <a:latin typeface="HG丸ｺﾞｼｯｸM-PRO" pitchFamily="49" charset="-128"/>
                <a:ea typeface="HG丸ｺﾞｼｯｸM-PRO" pitchFamily="49" charset="-128"/>
              </a:rPr>
              <a:t>50,000</a:t>
            </a:r>
            <a:r>
              <a:rPr lang="ja-JP" altLang="en-US" sz="1200" dirty="0">
                <a:latin typeface="HG丸ｺﾞｼｯｸM-PRO" pitchFamily="49" charset="-128"/>
                <a:ea typeface="HG丸ｺﾞｼｯｸM-PRO" pitchFamily="49" charset="-128"/>
              </a:rPr>
              <a:t>円</a:t>
            </a:r>
          </a:p>
          <a:p>
            <a:pPr>
              <a:spcBef>
                <a:spcPts val="300"/>
              </a:spcBef>
            </a:pPr>
            <a:r>
              <a:rPr lang="ja-JP" altLang="en-US" sz="1200" dirty="0">
                <a:latin typeface="HG丸ｺﾞｼｯｸM-PRO" pitchFamily="49" charset="-128"/>
                <a:ea typeface="HG丸ｺﾞｼｯｸM-PRO" pitchFamily="49" charset="-128"/>
              </a:rPr>
              <a:t>（教材費）　</a:t>
            </a:r>
            <a:r>
              <a:rPr lang="en-US" altLang="ja-JP" sz="1200" dirty="0">
                <a:latin typeface="HG丸ｺﾞｼｯｸM-PRO" pitchFamily="49" charset="-128"/>
                <a:ea typeface="HG丸ｺﾞｼｯｸM-PRO" pitchFamily="49" charset="-128"/>
              </a:rPr>
              <a:t>2,000</a:t>
            </a:r>
            <a:r>
              <a:rPr lang="ja-JP" altLang="en-US" sz="1200" dirty="0">
                <a:latin typeface="HG丸ｺﾞｼｯｸM-PRO" pitchFamily="49" charset="-128"/>
                <a:ea typeface="HG丸ｺﾞｼｯｸM-PRO" pitchFamily="49" charset="-128"/>
              </a:rPr>
              <a:t>円</a:t>
            </a:r>
            <a:r>
              <a:rPr lang="en-US" altLang="ja-JP" sz="1200" dirty="0">
                <a:latin typeface="HG丸ｺﾞｼｯｸM-PRO" pitchFamily="49" charset="-128"/>
                <a:ea typeface="HG丸ｺﾞｼｯｸM-PRO" pitchFamily="49" charset="-128"/>
              </a:rPr>
              <a:t>×10</a:t>
            </a:r>
            <a:r>
              <a:rPr lang="ja-JP" altLang="en-US" sz="1200" dirty="0">
                <a:latin typeface="HG丸ｺﾞｼｯｸM-PRO" pitchFamily="49" charset="-128"/>
                <a:ea typeface="HG丸ｺﾞｼｯｸM-PRO" pitchFamily="49" charset="-128"/>
              </a:rPr>
              <a:t>名＝</a:t>
            </a:r>
            <a:r>
              <a:rPr lang="en-US" altLang="ja-JP" sz="1200" dirty="0">
                <a:latin typeface="HG丸ｺﾞｼｯｸM-PRO" pitchFamily="49" charset="-128"/>
                <a:ea typeface="HG丸ｺﾞｼｯｸM-PRO" pitchFamily="49" charset="-128"/>
              </a:rPr>
              <a:t>20,000</a:t>
            </a:r>
            <a:r>
              <a:rPr lang="ja-JP" altLang="en-US" sz="1200" dirty="0">
                <a:latin typeface="HG丸ｺﾞｼｯｸM-PRO" pitchFamily="49" charset="-128"/>
                <a:ea typeface="HG丸ｺﾞｼｯｸM-PRO" pitchFamily="49" charset="-128"/>
              </a:rPr>
              <a:t>円</a:t>
            </a:r>
          </a:p>
          <a:p>
            <a:pPr algn="ctr">
              <a:spcBef>
                <a:spcPts val="300"/>
              </a:spcBef>
            </a:pPr>
            <a:r>
              <a:rPr lang="ja-JP" altLang="en-US" sz="1200" b="1" dirty="0">
                <a:latin typeface="HG丸ｺﾞｼｯｸM-PRO" pitchFamily="49" charset="-128"/>
                <a:ea typeface="HG丸ｺﾞｼｯｸM-PRO" pitchFamily="49" charset="-128"/>
              </a:rPr>
              <a:t>合計</a:t>
            </a:r>
            <a:r>
              <a:rPr lang="en-US" altLang="ja-JP" sz="1200" b="1" dirty="0">
                <a:latin typeface="HG丸ｺﾞｼｯｸM-PRO" pitchFamily="49" charset="-128"/>
                <a:ea typeface="HG丸ｺﾞｼｯｸM-PRO" pitchFamily="49" charset="-128"/>
              </a:rPr>
              <a:t>70,000</a:t>
            </a:r>
            <a:r>
              <a:rPr lang="ja-JP" altLang="en-US" sz="1200" b="1" dirty="0">
                <a:latin typeface="HG丸ｺﾞｼｯｸM-PRO" pitchFamily="49" charset="-128"/>
                <a:ea typeface="HG丸ｺﾞｼｯｸM-PRO" pitchFamily="49" charset="-128"/>
              </a:rPr>
              <a:t>円</a:t>
            </a:r>
          </a:p>
        </p:txBody>
      </p:sp>
      <p:sp>
        <p:nvSpPr>
          <p:cNvPr id="15" name="Text Box 8"/>
          <p:cNvSpPr txBox="1">
            <a:spLocks noChangeArrowheads="1"/>
          </p:cNvSpPr>
          <p:nvPr/>
        </p:nvSpPr>
        <p:spPr bwMode="auto">
          <a:xfrm>
            <a:off x="5184400" y="5067310"/>
            <a:ext cx="3393045" cy="725456"/>
          </a:xfrm>
          <a:prstGeom prst="rect">
            <a:avLst/>
          </a:prstGeom>
          <a:noFill/>
          <a:ln w="9525">
            <a:solidFill>
              <a:schemeClr val="tx1"/>
            </a:solidFill>
            <a:miter lim="800000"/>
            <a:headEnd/>
            <a:tailEnd/>
          </a:ln>
        </p:spPr>
        <p:txBody>
          <a:bodyPr wrap="square" lIns="90000" tIns="46800" rIns="90000" bIns="46800">
            <a:spAutoFit/>
          </a:bodyPr>
          <a:lstStyle/>
          <a:p>
            <a:pPr>
              <a:spcBef>
                <a:spcPts val="300"/>
              </a:spcBef>
            </a:pPr>
            <a:r>
              <a:rPr lang="ja-JP" altLang="en-US" sz="1200" dirty="0">
                <a:latin typeface="HG丸ｺﾞｼｯｸM-PRO" pitchFamily="49" charset="-128"/>
                <a:ea typeface="HG丸ｺﾞｼｯｸM-PRO" pitchFamily="49" charset="-128"/>
              </a:rPr>
              <a:t>（会場料）　</a:t>
            </a:r>
            <a:r>
              <a:rPr lang="en-US" altLang="ja-JP" sz="1200" dirty="0">
                <a:latin typeface="HG丸ｺﾞｼｯｸM-PRO" pitchFamily="49" charset="-128"/>
                <a:ea typeface="HG丸ｺﾞｼｯｸM-PRO" pitchFamily="49" charset="-128"/>
              </a:rPr>
              <a:t>1,000</a:t>
            </a:r>
            <a:r>
              <a:rPr lang="ja-JP" altLang="en-US" sz="1200" dirty="0">
                <a:latin typeface="HG丸ｺﾞｼｯｸM-PRO" pitchFamily="49" charset="-128"/>
                <a:ea typeface="HG丸ｺﾞｼｯｸM-PRO" pitchFamily="49" charset="-128"/>
              </a:rPr>
              <a:t>円</a:t>
            </a:r>
            <a:r>
              <a:rPr lang="en-US" altLang="ja-JP" sz="1200" dirty="0">
                <a:latin typeface="HG丸ｺﾞｼｯｸM-PRO" pitchFamily="49" charset="-128"/>
                <a:ea typeface="HG丸ｺﾞｼｯｸM-PRO" pitchFamily="49" charset="-128"/>
              </a:rPr>
              <a:t>×10</a:t>
            </a:r>
            <a:r>
              <a:rPr lang="ja-JP" altLang="en-US" sz="1200" dirty="0">
                <a:latin typeface="HG丸ｺﾞｼｯｸM-PRO" pitchFamily="49" charset="-128"/>
                <a:ea typeface="HG丸ｺﾞｼｯｸM-PRO" pitchFamily="49" charset="-128"/>
              </a:rPr>
              <a:t>回＝</a:t>
            </a:r>
            <a:r>
              <a:rPr lang="en-US" altLang="ja-JP" sz="1200" dirty="0">
                <a:latin typeface="HG丸ｺﾞｼｯｸM-PRO" pitchFamily="49" charset="-128"/>
                <a:ea typeface="HG丸ｺﾞｼｯｸM-PRO" pitchFamily="49" charset="-128"/>
              </a:rPr>
              <a:t>10,000</a:t>
            </a:r>
            <a:r>
              <a:rPr lang="ja-JP" altLang="en-US" sz="1200" dirty="0">
                <a:latin typeface="HG丸ｺﾞｼｯｸM-PRO" pitchFamily="49" charset="-128"/>
                <a:ea typeface="HG丸ｺﾞｼｯｸM-PRO" pitchFamily="49" charset="-128"/>
              </a:rPr>
              <a:t>円</a:t>
            </a:r>
          </a:p>
          <a:p>
            <a:pPr>
              <a:spcBef>
                <a:spcPts val="300"/>
              </a:spcBef>
            </a:pPr>
            <a:r>
              <a:rPr lang="ja-JP" altLang="en-US" sz="1200" dirty="0">
                <a:latin typeface="HG丸ｺﾞｼｯｸM-PRO" pitchFamily="49" charset="-128"/>
                <a:ea typeface="HG丸ｺﾞｼｯｸM-PRO" pitchFamily="49" charset="-128"/>
              </a:rPr>
              <a:t>（学苑運営費）　 </a:t>
            </a:r>
            <a:r>
              <a:rPr lang="en-US" altLang="ja-JP" sz="1200" dirty="0">
                <a:latin typeface="HG丸ｺﾞｼｯｸM-PRO" pitchFamily="49" charset="-128"/>
                <a:ea typeface="HG丸ｺﾞｼｯｸM-PRO" pitchFamily="49" charset="-128"/>
              </a:rPr>
              <a:t>0</a:t>
            </a:r>
            <a:r>
              <a:rPr lang="ja-JP" altLang="en-US" sz="1200" dirty="0">
                <a:latin typeface="HG丸ｺﾞｼｯｸM-PRO" pitchFamily="49" charset="-128"/>
                <a:ea typeface="HG丸ｺﾞｼｯｸM-PRO" pitchFamily="49" charset="-128"/>
              </a:rPr>
              <a:t>円　　</a:t>
            </a:r>
            <a:r>
              <a:rPr lang="en-US" altLang="ja-JP" sz="1000" dirty="0">
                <a:latin typeface="HG丸ｺﾞｼｯｸM-PRO" pitchFamily="49" charset="-128"/>
                <a:ea typeface="HG丸ｺﾞｼｯｸM-PRO" pitchFamily="49" charset="-128"/>
              </a:rPr>
              <a:t>※</a:t>
            </a:r>
            <a:r>
              <a:rPr lang="ja-JP" altLang="en-US" sz="1000" dirty="0">
                <a:latin typeface="HG丸ｺﾞｼｯｸM-PRO" pitchFamily="49" charset="-128"/>
                <a:ea typeface="HG丸ｺﾞｼｯｸM-PRO" pitchFamily="49" charset="-128"/>
              </a:rPr>
              <a:t>Ｐ</a:t>
            </a:r>
            <a:r>
              <a:rPr lang="en-US" altLang="ja-JP" sz="1000" dirty="0">
                <a:latin typeface="HG丸ｺﾞｼｯｸM-PRO" pitchFamily="49" charset="-128"/>
                <a:ea typeface="HG丸ｺﾞｼｯｸM-PRO" pitchFamily="49" charset="-128"/>
              </a:rPr>
              <a:t>8</a:t>
            </a:r>
            <a:r>
              <a:rPr lang="ja-JP" altLang="en-US" sz="1000" dirty="0">
                <a:latin typeface="HG丸ｺﾞｼｯｸM-PRO" pitchFamily="49" charset="-128"/>
                <a:ea typeface="HG丸ｺﾞｼｯｸM-PRO" pitchFamily="49" charset="-128"/>
              </a:rPr>
              <a:t>参考</a:t>
            </a:r>
            <a:endParaRPr lang="en-US" altLang="ja-JP" sz="1000" dirty="0">
              <a:latin typeface="HG丸ｺﾞｼｯｸM-PRO" pitchFamily="49" charset="-128"/>
              <a:ea typeface="HG丸ｺﾞｼｯｸM-PRO" pitchFamily="49" charset="-128"/>
            </a:endParaRPr>
          </a:p>
          <a:p>
            <a:pPr algn="ctr">
              <a:spcBef>
                <a:spcPts val="300"/>
              </a:spcBef>
            </a:pPr>
            <a:r>
              <a:rPr lang="ja-JP" altLang="en-US" sz="1200" b="1" dirty="0">
                <a:latin typeface="HG丸ｺﾞｼｯｸM-PRO" pitchFamily="49" charset="-128"/>
                <a:ea typeface="HG丸ｺﾞｼｯｸM-PRO" pitchFamily="49" charset="-128"/>
              </a:rPr>
              <a:t>合計</a:t>
            </a:r>
            <a:r>
              <a:rPr lang="en-US" altLang="ja-JP" sz="1200" b="1" dirty="0">
                <a:latin typeface="HG丸ｺﾞｼｯｸM-PRO" pitchFamily="49" charset="-128"/>
                <a:ea typeface="HG丸ｺﾞｼｯｸM-PRO" pitchFamily="49" charset="-128"/>
              </a:rPr>
              <a:t>10,000</a:t>
            </a:r>
            <a:r>
              <a:rPr lang="ja-JP" altLang="en-US" sz="1200" b="1" dirty="0">
                <a:latin typeface="HG丸ｺﾞｼｯｸM-PRO" pitchFamily="49" charset="-128"/>
                <a:ea typeface="HG丸ｺﾞｼｯｸM-PRO" pitchFamily="49" charset="-128"/>
              </a:rPr>
              <a:t>円</a:t>
            </a:r>
          </a:p>
        </p:txBody>
      </p:sp>
      <p:sp>
        <p:nvSpPr>
          <p:cNvPr id="17" name="Text Box 11"/>
          <p:cNvSpPr txBox="1">
            <a:spLocks noChangeArrowheads="1"/>
          </p:cNvSpPr>
          <p:nvPr/>
        </p:nvSpPr>
        <p:spPr bwMode="auto">
          <a:xfrm>
            <a:off x="2069390" y="5949280"/>
            <a:ext cx="2954295" cy="630070"/>
          </a:xfrm>
          <a:prstGeom prst="rect">
            <a:avLst/>
          </a:prstGeom>
          <a:noFill/>
          <a:ln w="9525">
            <a:solidFill>
              <a:schemeClr val="tx1"/>
            </a:solidFill>
            <a:miter lim="800000"/>
            <a:headEnd/>
            <a:tailEnd/>
          </a:ln>
        </p:spPr>
        <p:txBody>
          <a:bodyPr lIns="90000" tIns="46800" rIns="90000" bIns="46800" anchor="ctr"/>
          <a:lstStyle/>
          <a:p>
            <a:pPr algn="ctr">
              <a:spcBef>
                <a:spcPct val="50000"/>
              </a:spcBef>
            </a:pPr>
            <a:r>
              <a:rPr lang="en-US" altLang="ja-JP" sz="1200" b="1" dirty="0">
                <a:latin typeface="HG丸ｺﾞｼｯｸM-PRO" pitchFamily="49" charset="-128"/>
                <a:ea typeface="HG丸ｺﾞｼｯｸM-PRO" pitchFamily="49" charset="-128"/>
              </a:rPr>
              <a:t>60,000</a:t>
            </a:r>
            <a:r>
              <a:rPr lang="ja-JP" altLang="en-US" sz="1200" b="1" dirty="0">
                <a:latin typeface="HG丸ｺﾞｼｯｸM-PRO" pitchFamily="49" charset="-128"/>
                <a:ea typeface="HG丸ｺﾞｼｯｸM-PRO" pitchFamily="49" charset="-128"/>
              </a:rPr>
              <a:t>円のお渡し</a:t>
            </a:r>
          </a:p>
          <a:p>
            <a:pPr algn="ctr">
              <a:spcBef>
                <a:spcPct val="50000"/>
              </a:spcBef>
            </a:pPr>
            <a:r>
              <a:rPr lang="ja-JP" altLang="en-US" sz="1200" dirty="0">
                <a:latin typeface="HG丸ｺﾞｼｯｸM-PRO" pitchFamily="49" charset="-128"/>
                <a:ea typeface="HG丸ｺﾞｼｯｸM-PRO" pitchFamily="49" charset="-128"/>
              </a:rPr>
              <a:t>（</a:t>
            </a:r>
            <a:r>
              <a:rPr lang="en-US" altLang="ja-JP" sz="1200" dirty="0">
                <a:latin typeface="HG丸ｺﾞｼｯｸM-PRO" pitchFamily="49" charset="-128"/>
                <a:ea typeface="HG丸ｺﾞｼｯｸM-PRO" pitchFamily="49" charset="-128"/>
              </a:rPr>
              <a:t>70,000</a:t>
            </a:r>
            <a:r>
              <a:rPr lang="ja-JP" altLang="en-US" sz="1200" dirty="0">
                <a:latin typeface="HG丸ｺﾞｼｯｸM-PRO" pitchFamily="49" charset="-128"/>
                <a:ea typeface="HG丸ｺﾞｼｯｸM-PRO" pitchFamily="49" charset="-128"/>
              </a:rPr>
              <a:t>円－</a:t>
            </a:r>
            <a:r>
              <a:rPr lang="en-US" altLang="ja-JP" sz="1200" dirty="0">
                <a:latin typeface="HG丸ｺﾞｼｯｸM-PRO" pitchFamily="49" charset="-128"/>
                <a:ea typeface="HG丸ｺﾞｼｯｸM-PRO" pitchFamily="49" charset="-128"/>
              </a:rPr>
              <a:t>10,000</a:t>
            </a:r>
            <a:r>
              <a:rPr lang="ja-JP" altLang="en-US" sz="1200" dirty="0">
                <a:latin typeface="HG丸ｺﾞｼｯｸM-PRO" pitchFamily="49" charset="-128"/>
                <a:ea typeface="HG丸ｺﾞｼｯｸM-PRO" pitchFamily="49" charset="-128"/>
              </a:rPr>
              <a:t>円）</a:t>
            </a:r>
          </a:p>
        </p:txBody>
      </p:sp>
      <p:sp>
        <p:nvSpPr>
          <p:cNvPr id="18" name="WordArt 10"/>
          <p:cNvSpPr>
            <a:spLocks noChangeArrowheads="1" noChangeShapeType="1" noTextEdit="1"/>
          </p:cNvSpPr>
          <p:nvPr/>
        </p:nvSpPr>
        <p:spPr bwMode="auto">
          <a:xfrm>
            <a:off x="1151619" y="6084296"/>
            <a:ext cx="412195" cy="270030"/>
          </a:xfrm>
          <a:prstGeom prst="rect">
            <a:avLst/>
          </a:prstGeom>
        </p:spPr>
        <p:txBody>
          <a:bodyPr wrap="none" fromWordArt="1">
            <a:prstTxWarp prst="textPlain">
              <a:avLst>
                <a:gd name="adj" fmla="val 50000"/>
              </a:avLst>
            </a:prstTxWarp>
          </a:bodyPr>
          <a:lstStyle/>
          <a:p>
            <a:pPr algn="ctr"/>
            <a:r>
              <a:rPr lang="ja-JP" altLang="en-US" sz="3600" kern="10" dirty="0">
                <a:ln w="9525">
                  <a:solidFill>
                    <a:schemeClr val="tx1"/>
                  </a:solidFill>
                  <a:round/>
                  <a:headEnd/>
                  <a:tailEnd/>
                </a:ln>
                <a:latin typeface="HGP創英角ｺﾞｼｯｸUB"/>
                <a:ea typeface="HGP創英角ｺﾞｼｯｸUB"/>
              </a:rPr>
              <a:t>＝</a:t>
            </a:r>
          </a:p>
        </p:txBody>
      </p:sp>
      <p:sp>
        <p:nvSpPr>
          <p:cNvPr id="3" name="減算 2"/>
          <p:cNvSpPr/>
          <p:nvPr/>
        </p:nvSpPr>
        <p:spPr bwMode="auto">
          <a:xfrm>
            <a:off x="4572000" y="5274205"/>
            <a:ext cx="405045" cy="338541"/>
          </a:xfrm>
          <a:prstGeom prst="mathMinus">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1" name="Text Box 12"/>
          <p:cNvSpPr txBox="1">
            <a:spLocks noChangeArrowheads="1"/>
          </p:cNvSpPr>
          <p:nvPr/>
        </p:nvSpPr>
        <p:spPr bwMode="auto">
          <a:xfrm>
            <a:off x="5292080" y="5994285"/>
            <a:ext cx="3274001" cy="586957"/>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1600" dirty="0">
                <a:latin typeface="HG丸ｺﾞｼｯｸM-PRO" pitchFamily="49" charset="-128"/>
                <a:ea typeface="HG丸ｺﾞｼｯｸM-PRO" pitchFamily="49" charset="-128"/>
              </a:rPr>
              <a:t>※</a:t>
            </a:r>
            <a:r>
              <a:rPr lang="ja-JP" altLang="en-US" sz="1600" dirty="0">
                <a:latin typeface="HG丸ｺﾞｼｯｸM-PRO" pitchFamily="49" charset="-128"/>
                <a:ea typeface="HG丸ｺﾞｼｯｸM-PRO" pitchFamily="49" charset="-128"/>
              </a:rPr>
              <a:t>他に年間</a:t>
            </a:r>
            <a:r>
              <a:rPr lang="en-US" altLang="ja-JP" sz="1600" dirty="0">
                <a:latin typeface="HG丸ｺﾞｼｯｸM-PRO" pitchFamily="49" charset="-128"/>
                <a:ea typeface="HG丸ｺﾞｼｯｸM-PRO" pitchFamily="49" charset="-128"/>
              </a:rPr>
              <a:t>2,000</a:t>
            </a:r>
            <a:r>
              <a:rPr lang="ja-JP" altLang="en-US" sz="1600" dirty="0">
                <a:latin typeface="HG丸ｺﾞｼｯｸM-PRO" pitchFamily="49" charset="-128"/>
                <a:ea typeface="HG丸ｺﾞｼｯｸM-PRO" pitchFamily="49" charset="-128"/>
              </a:rPr>
              <a:t>円の学苑運営費をお支払いいただきます。</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57200" y="457200"/>
            <a:ext cx="7715250" cy="523875"/>
          </a:xfrm>
          <a:noFill/>
        </p:spPr>
        <p:txBody>
          <a:bodyPr/>
          <a:lstStyle/>
          <a:p>
            <a:pPr eaLnBrk="1" hangingPunct="1"/>
            <a:r>
              <a:rPr lang="ja-JP" altLang="en-US" sz="2800" dirty="0">
                <a:ea typeface="HGS創英角ｺﾞｼｯｸUB" pitchFamily="50" charset="-128"/>
              </a:rPr>
              <a:t>講座運営の注意事項</a:t>
            </a:r>
          </a:p>
        </p:txBody>
      </p:sp>
      <p:sp>
        <p:nvSpPr>
          <p:cNvPr id="20484" name="Text Box 5"/>
          <p:cNvSpPr txBox="1">
            <a:spLocks noChangeArrowheads="1"/>
          </p:cNvSpPr>
          <p:nvPr/>
        </p:nvSpPr>
        <p:spPr bwMode="auto">
          <a:xfrm>
            <a:off x="224176" y="953725"/>
            <a:ext cx="8623299" cy="4718857"/>
          </a:xfrm>
          <a:prstGeom prst="rect">
            <a:avLst/>
          </a:prstGeom>
          <a:noFill/>
          <a:ln w="9525">
            <a:noFill/>
            <a:miter lim="800000"/>
            <a:headEnd/>
            <a:tailEnd/>
          </a:ln>
        </p:spPr>
        <p:txBody>
          <a:bodyPr wrap="square" lIns="90000" tIns="46800" rIns="90000" bIns="46800">
            <a:spAutoFit/>
          </a:bodyPr>
          <a:lstStyle/>
          <a:p>
            <a:r>
              <a:rPr lang="en-US" altLang="ja-JP" b="1" dirty="0">
                <a:latin typeface="HG丸ｺﾞｼｯｸM-PRO" pitchFamily="49" charset="-128"/>
                <a:ea typeface="HG丸ｺﾞｼｯｸM-PRO" pitchFamily="49" charset="-128"/>
              </a:rPr>
              <a:t>○</a:t>
            </a:r>
            <a:r>
              <a:rPr lang="ja-JP" altLang="en-US" b="1" dirty="0">
                <a:latin typeface="HG丸ｺﾞｼｯｸM-PRO" pitchFamily="49" charset="-128"/>
                <a:ea typeface="HG丸ｺﾞｼｯｸM-PRO" pitchFamily="49" charset="-128"/>
              </a:rPr>
              <a:t>講座の応募に関して</a:t>
            </a:r>
          </a:p>
          <a:p>
            <a:pPr indent="-576000">
              <a:spcBef>
                <a:spcPts val="600"/>
              </a:spcBef>
              <a:tabLst>
                <a:tab pos="360000" algn="l"/>
              </a:tabLst>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①講座企画で日時指定、会場指定される場合はご希望に応えることが出来ない場合があります。</a:t>
            </a:r>
            <a:r>
              <a:rPr lang="en-US" altLang="ja-JP" sz="15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きるだけ可能な日程を多く記載して頂きますようお願いいたします。</a:t>
            </a:r>
            <a:endParaRPr lang="ja-JP" altLang="en-US" sz="1500" dirty="0">
              <a:latin typeface="HG丸ｺﾞｼｯｸM-PRO" pitchFamily="49" charset="-128"/>
              <a:ea typeface="HG丸ｺﾞｼｯｸM-PRO" pitchFamily="49" charset="-128"/>
            </a:endParaRPr>
          </a:p>
          <a:p>
            <a:pPr>
              <a:spcBef>
                <a:spcPts val="300"/>
              </a:spcBef>
            </a:pPr>
            <a:r>
              <a:rPr lang="ja-JP" altLang="en-US" sz="1400" dirty="0">
                <a:latin typeface="HG丸ｺﾞｼｯｸM-PRO" pitchFamily="49" charset="-128"/>
                <a:ea typeface="HG丸ｺﾞｼｯｸM-PRO" pitchFamily="49" charset="-128"/>
              </a:rPr>
              <a:t>　　会場の予約は、市内で活動されているサークル様と同様の予約システムになります。</a:t>
            </a:r>
          </a:p>
          <a:p>
            <a:pPr defTabSz="0" hangingPunct="0">
              <a:tabLst>
                <a:tab pos="360000" algn="l"/>
              </a:tabLst>
            </a:pPr>
            <a:r>
              <a:rPr lang="ja-JP" altLang="en-US" sz="1400" dirty="0">
                <a:latin typeface="HG丸ｺﾞｼｯｸM-PRO" pitchFamily="49" charset="-128"/>
                <a:ea typeface="HG丸ｺﾞｼｯｸM-PRO" pitchFamily="49" charset="-128"/>
              </a:rPr>
              <a:t>　　ただし、講座案内パンフレットを作成する関係で、一部の講座は予約可能開始前ではありますが特別　　　　　</a:t>
            </a: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に会場予約をいたします。</a:t>
            </a:r>
            <a:endParaRPr lang="en-US" altLang="ja-JP" sz="1400" dirty="0">
              <a:latin typeface="HG丸ｺﾞｼｯｸM-PRO" pitchFamily="49" charset="-128"/>
              <a:ea typeface="HG丸ｺﾞｼｯｸM-PRO" pitchFamily="49" charset="-128"/>
            </a:endParaRPr>
          </a:p>
          <a:p>
            <a:r>
              <a:rPr lang="ja-JP" altLang="en-US" sz="1400" dirty="0">
                <a:latin typeface="HG丸ｺﾞｼｯｸM-PRO" pitchFamily="49" charset="-128"/>
                <a:ea typeface="HG丸ｺﾞｼｯｸM-PRO" pitchFamily="49" charset="-128"/>
              </a:rPr>
              <a:t>　　その際は使用団体・サークル等の定期的な利用を考慮しながら予約を入れていきます。</a:t>
            </a:r>
            <a:endParaRPr lang="ja-JP" altLang="en-US" sz="1400" b="1" dirty="0">
              <a:latin typeface="HG丸ｺﾞｼｯｸM-PRO" pitchFamily="49" charset="-128"/>
              <a:ea typeface="HG丸ｺﾞｼｯｸM-PRO" pitchFamily="49" charset="-128"/>
            </a:endParaRPr>
          </a:p>
          <a:p>
            <a:pPr>
              <a:spcBef>
                <a:spcPts val="600"/>
              </a:spcBef>
              <a:tabLst>
                <a:tab pos="360000" algn="l"/>
              </a:tabLst>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②講座案内パンフレットに記載している教材費以外に受講生に費用負担が発生することが無いよ</a:t>
            </a:r>
            <a:r>
              <a:rPr lang="en-US" altLang="ja-JP" sz="15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うお願いします。</a:t>
            </a:r>
            <a:endParaRPr lang="ja-JP" altLang="en-US" sz="1500" dirty="0">
              <a:latin typeface="HG丸ｺﾞｼｯｸM-PRO" pitchFamily="49" charset="-128"/>
              <a:ea typeface="HG丸ｺﾞｼｯｸM-PRO" pitchFamily="49" charset="-128"/>
            </a:endParaRPr>
          </a:p>
          <a:p>
            <a:pPr>
              <a:spcBef>
                <a:spcPts val="300"/>
              </a:spcBef>
            </a:pPr>
            <a:r>
              <a:rPr lang="ja-JP" altLang="en-US" sz="1400" dirty="0">
                <a:latin typeface="HG丸ｺﾞｼｯｸM-PRO" pitchFamily="49" charset="-128"/>
                <a:ea typeface="HG丸ｺﾞｼｯｸM-PRO" pitchFamily="49" charset="-128"/>
              </a:rPr>
              <a:t>　　万が一、費用負担が発生する場合は、事前に事務局にご相談ください。</a:t>
            </a:r>
            <a:endParaRPr lang="ja-JP" altLang="en-US" sz="1400" b="1" dirty="0">
              <a:latin typeface="HG丸ｺﾞｼｯｸM-PRO" pitchFamily="49" charset="-128"/>
              <a:ea typeface="HG丸ｺﾞｼｯｸM-PRO" pitchFamily="49" charset="-128"/>
            </a:endParaRPr>
          </a:p>
          <a:p>
            <a:pPr>
              <a:spcBef>
                <a:spcPts val="6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③個人的に知り合いの人を勧誘することは可能ですが、強制はしないでください。</a:t>
            </a:r>
            <a:endParaRPr lang="ja-JP" altLang="en-US" sz="1500" dirty="0">
              <a:latin typeface="HG丸ｺﾞｼｯｸM-PRO" pitchFamily="49" charset="-128"/>
              <a:ea typeface="HG丸ｺﾞｼｯｸM-PRO" pitchFamily="49" charset="-128"/>
            </a:endParaRPr>
          </a:p>
          <a:p>
            <a:pPr>
              <a:spcBef>
                <a:spcPts val="300"/>
              </a:spcBef>
            </a:pPr>
            <a:r>
              <a:rPr lang="ja-JP" altLang="en-US" sz="1400" dirty="0">
                <a:latin typeface="HG丸ｺﾞｼｯｸM-PRO" pitchFamily="49" charset="-128"/>
                <a:ea typeface="HG丸ｺﾞｼｯｸM-PRO" pitchFamily="49" charset="-128"/>
              </a:rPr>
              <a:t>　　キタガクという団体に属しているということをご理解のうえ、案内してください。</a:t>
            </a:r>
            <a:endParaRPr lang="ja-JP" altLang="en-US" sz="1400" b="1" dirty="0">
              <a:latin typeface="HG丸ｺﾞｼｯｸM-PRO" pitchFamily="49" charset="-128"/>
              <a:ea typeface="HG丸ｺﾞｼｯｸM-PRO" pitchFamily="49" charset="-128"/>
            </a:endParaRPr>
          </a:p>
          <a:p>
            <a:pPr>
              <a:spcBef>
                <a:spcPts val="6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④個人でチラシ等を作成する場合は、事務局まで連絡をお願いします。</a:t>
            </a:r>
          </a:p>
          <a:p>
            <a:pPr defTabSz="0">
              <a:spcBef>
                <a:spcPts val="300"/>
              </a:spcBef>
              <a:tabLst>
                <a:tab pos="360000" algn="l"/>
              </a:tabLst>
            </a:pPr>
            <a:r>
              <a:rPr lang="ja-JP" altLang="en-US" sz="1400" dirty="0">
                <a:latin typeface="HG丸ｺﾞｼｯｸM-PRO" pitchFamily="49" charset="-128"/>
                <a:ea typeface="HG丸ｺﾞｼｯｸM-PRO" pitchFamily="49" charset="-128"/>
              </a:rPr>
              <a:t>　　市民教授ご自身でチラシを作って近隣のスーパー等のお店に案内している熱心な市民教授もおられ</a:t>
            </a:r>
            <a:r>
              <a:rPr lang="ja-JP" altLang="en-US" sz="1400" dirty="0" err="1">
                <a:latin typeface="HG丸ｺﾞｼｯｸM-PRO" pitchFamily="49" charset="-128"/>
                <a:ea typeface="HG丸ｺﾞｼｯｸM-PRO" pitchFamily="49" charset="-128"/>
              </a:rPr>
              <a:t>ま</a:t>
            </a: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す。</a:t>
            </a:r>
          </a:p>
          <a:p>
            <a:pPr>
              <a:spcBef>
                <a:spcPts val="6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⑤講座にて作成する見本等ありましたら、企画書の提出時にお持ち下さい。</a:t>
            </a:r>
            <a:endParaRPr lang="ja-JP" altLang="en-US" sz="1500" dirty="0">
              <a:latin typeface="HG丸ｺﾞｼｯｸM-PRO" pitchFamily="49" charset="-128"/>
              <a:ea typeface="HG丸ｺﾞｼｯｸM-PRO" pitchFamily="49" charset="-128"/>
            </a:endParaRPr>
          </a:p>
          <a:p>
            <a:pPr defTabSz="0">
              <a:spcBef>
                <a:spcPts val="300"/>
              </a:spcBef>
              <a:tabLst>
                <a:tab pos="360000" algn="l"/>
              </a:tabLst>
            </a:pPr>
            <a:r>
              <a:rPr lang="ja-JP" altLang="en-US" sz="1400" dirty="0">
                <a:latin typeface="HG丸ｺﾞｼｯｸM-PRO" pitchFamily="49" charset="-128"/>
                <a:ea typeface="HG丸ｺﾞｼｯｸM-PRO" pitchFamily="49" charset="-128"/>
              </a:rPr>
              <a:t>　　受講希望者より、市民教授の作品などを多く求められます。可能な限り、講座で作成するものの見本</a:t>
            </a: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をお貸し下さい。</a:t>
            </a:r>
          </a:p>
        </p:txBody>
      </p:sp>
      <p:sp>
        <p:nvSpPr>
          <p:cNvPr id="20485" name="Text Box 7"/>
          <p:cNvSpPr txBox="1">
            <a:spLocks noChangeArrowheads="1"/>
          </p:cNvSpPr>
          <p:nvPr/>
        </p:nvSpPr>
        <p:spPr bwMode="auto">
          <a:xfrm>
            <a:off x="454272" y="5659211"/>
            <a:ext cx="8235458" cy="1010149"/>
          </a:xfrm>
          <a:prstGeom prst="rect">
            <a:avLst/>
          </a:prstGeom>
          <a:solidFill>
            <a:srgbClr val="EAEAEA"/>
          </a:solidFill>
          <a:ln w="9525">
            <a:solidFill>
              <a:schemeClr val="tx1"/>
            </a:solidFill>
            <a:miter lim="800000"/>
            <a:headEnd/>
            <a:tailEnd/>
          </a:ln>
        </p:spPr>
        <p:txBody>
          <a:bodyPr wrap="square" lIns="90000" tIns="46800" rIns="90000" bIns="46800">
            <a:spAutoFit/>
          </a:bodyPr>
          <a:lstStyle/>
          <a:p>
            <a:pPr>
              <a:spcBef>
                <a:spcPct val="50000"/>
              </a:spcBef>
            </a:pPr>
            <a:r>
              <a:rPr lang="ja-JP" altLang="en-US" sz="1400" b="1" dirty="0">
                <a:latin typeface="HG丸ｺﾞｼｯｸM-PRO" pitchFamily="49" charset="-128"/>
                <a:ea typeface="HG丸ｺﾞｼｯｸM-PRO" pitchFamily="49" charset="-128"/>
              </a:rPr>
              <a:t>注意！企画書提出の期限は必ず厳守してください。</a:t>
            </a:r>
            <a:endParaRPr lang="en-US" altLang="ja-JP" sz="1400" b="1" dirty="0">
              <a:latin typeface="HG丸ｺﾞｼｯｸM-PRO" pitchFamily="49" charset="-128"/>
              <a:ea typeface="HG丸ｺﾞｼｯｸM-PRO" pitchFamily="49" charset="-128"/>
            </a:endParaRPr>
          </a:p>
          <a:p>
            <a:pPr>
              <a:spcBef>
                <a:spcPts val="300"/>
              </a:spcBef>
            </a:pPr>
            <a:r>
              <a:rPr lang="ja-JP" altLang="en-US" sz="1400" b="1" dirty="0">
                <a:latin typeface="HG丸ｺﾞｼｯｸM-PRO" pitchFamily="49" charset="-128"/>
                <a:ea typeface="HG丸ｺﾞｼｯｸM-PRO" pitchFamily="49" charset="-128"/>
              </a:rPr>
              <a:t>（日程調整の連絡をさせていただくことがございますので、必ず連絡の取れる電話番号・メールアドレスなどの登録をお願いします。また、パンフレット印刷後の日程変更は、受講生の迷惑となりますので、ご注意ください。）</a:t>
            </a:r>
          </a:p>
        </p:txBody>
      </p:sp>
      <p:sp>
        <p:nvSpPr>
          <p:cNvPr id="20486" name="Text Box 8"/>
          <p:cNvSpPr txBox="1">
            <a:spLocks noChangeArrowheads="1"/>
          </p:cNvSpPr>
          <p:nvPr/>
        </p:nvSpPr>
        <p:spPr bwMode="auto">
          <a:xfrm>
            <a:off x="8689729" y="6427157"/>
            <a:ext cx="476742"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15</a:t>
            </a:r>
          </a:p>
        </p:txBody>
      </p:sp>
      <p:sp>
        <p:nvSpPr>
          <p:cNvPr id="7" name="テキスト ボックス 6"/>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6"/>
          <p:cNvSpPr txBox="1">
            <a:spLocks noChangeArrowheads="1"/>
          </p:cNvSpPr>
          <p:nvPr/>
        </p:nvSpPr>
        <p:spPr bwMode="auto">
          <a:xfrm>
            <a:off x="251520" y="1133745"/>
            <a:ext cx="8595955" cy="4911217"/>
          </a:xfrm>
          <a:prstGeom prst="rect">
            <a:avLst/>
          </a:prstGeom>
          <a:noFill/>
          <a:ln w="9525">
            <a:noFill/>
            <a:miter lim="800000"/>
            <a:headEnd/>
            <a:tailEnd/>
          </a:ln>
        </p:spPr>
        <p:txBody>
          <a:bodyPr wrap="square" lIns="90000" tIns="46800" rIns="90000" bIns="46800">
            <a:spAutoFit/>
          </a:bodyPr>
          <a:lstStyle/>
          <a:p>
            <a:r>
              <a:rPr lang="en-US" altLang="ja-JP" b="1" dirty="0">
                <a:latin typeface="HG丸ｺﾞｼｯｸM-PRO" pitchFamily="49" charset="-128"/>
                <a:ea typeface="HG丸ｺﾞｼｯｸM-PRO" pitchFamily="49" charset="-128"/>
              </a:rPr>
              <a:t>○</a:t>
            </a:r>
            <a:r>
              <a:rPr lang="ja-JP" altLang="en-US" b="1" dirty="0">
                <a:latin typeface="HG丸ｺﾞｼｯｸM-PRO" pitchFamily="49" charset="-128"/>
                <a:ea typeface="HG丸ｺﾞｼｯｸM-PRO" pitchFamily="49" charset="-128"/>
              </a:rPr>
              <a:t>講座開催に関して</a:t>
            </a:r>
          </a:p>
          <a:p>
            <a:pPr>
              <a:spcBef>
                <a:spcPts val="1200"/>
              </a:spcBef>
            </a:pPr>
            <a:r>
              <a:rPr lang="ja-JP" altLang="en-US" sz="1500" b="1" dirty="0">
                <a:latin typeface="HG丸ｺﾞｼｯｸM-PRO" pitchFamily="49" charset="-128"/>
                <a:ea typeface="HG丸ｺﾞｼｯｸM-PRO" pitchFamily="49" charset="-128"/>
              </a:rPr>
              <a:t>　①講座内容、日程、開始終了時間は厳守してください。</a:t>
            </a:r>
            <a:endParaRPr lang="ja-JP" altLang="en-US" sz="1500" dirty="0">
              <a:latin typeface="HG丸ｺﾞｼｯｸM-PRO" pitchFamily="49" charset="-128"/>
              <a:ea typeface="HG丸ｺﾞｼｯｸM-PRO" pitchFamily="49" charset="-128"/>
            </a:endParaRPr>
          </a:p>
          <a:p>
            <a:pPr>
              <a:spcBef>
                <a:spcPts val="300"/>
              </a:spcBef>
            </a:pPr>
            <a:r>
              <a:rPr lang="ja-JP" altLang="en-US" sz="1400" dirty="0">
                <a:latin typeface="HG丸ｺﾞｼｯｸM-PRO" pitchFamily="49" charset="-128"/>
                <a:ea typeface="HG丸ｺﾞｼｯｸM-PRO" pitchFamily="49" charset="-128"/>
              </a:rPr>
              <a:t>　　やむを得ず、変更をする場合は事前に事務局までご相談ください。</a:t>
            </a:r>
          </a:p>
          <a:p>
            <a:pPr defTabSz="0">
              <a:tabLst>
                <a:tab pos="360000" algn="l"/>
              </a:tabLst>
            </a:pPr>
            <a:r>
              <a:rPr lang="ja-JP" altLang="en-US" sz="1400" dirty="0">
                <a:latin typeface="HG丸ｺﾞｼｯｸM-PRO" pitchFamily="49" charset="-128"/>
                <a:ea typeface="HG丸ｺﾞｼｯｸM-PRO" pitchFamily="49" charset="-128"/>
              </a:rPr>
              <a:t>　　台風、大雪など天候により変更せざるを得ない場合は、事務局より市民教授にご相談の連絡を入れる</a:t>
            </a: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場合があります。</a:t>
            </a:r>
            <a:endParaRPr lang="ja-JP" altLang="en-US" sz="1400" b="1" dirty="0">
              <a:latin typeface="HG丸ｺﾞｼｯｸM-PRO" pitchFamily="49" charset="-128"/>
              <a:ea typeface="HG丸ｺﾞｼｯｸM-PRO" pitchFamily="49" charset="-128"/>
            </a:endParaRPr>
          </a:p>
          <a:p>
            <a:pPr>
              <a:spcBef>
                <a:spcPts val="12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②個人的な教室、教材等の強制的な勧誘はくれぐれも避けてください。</a:t>
            </a:r>
            <a:endParaRPr lang="ja-JP" altLang="en-US" sz="1500" dirty="0">
              <a:latin typeface="HG丸ｺﾞｼｯｸM-PRO" pitchFamily="49" charset="-128"/>
              <a:ea typeface="HG丸ｺﾞｼｯｸM-PRO" pitchFamily="49" charset="-128"/>
            </a:endParaRPr>
          </a:p>
          <a:p>
            <a:pPr>
              <a:spcBef>
                <a:spcPts val="300"/>
              </a:spcBef>
              <a:tabLst>
                <a:tab pos="360000" algn="l"/>
              </a:tabLst>
            </a:pPr>
            <a:r>
              <a:rPr lang="ja-JP" altLang="en-US" sz="1400" dirty="0">
                <a:latin typeface="HG丸ｺﾞｼｯｸM-PRO" pitchFamily="49" charset="-128"/>
                <a:ea typeface="HG丸ｺﾞｼｯｸM-PRO" pitchFamily="49" charset="-128"/>
              </a:rPr>
              <a:t>　　キタガクという団体内での活動であることを十分理解して下さい。受講生から依頼があった場合は</a:t>
            </a:r>
            <a:endParaRPr lang="en-US" altLang="ja-JP" sz="1400" dirty="0">
              <a:latin typeface="HG丸ｺﾞｼｯｸM-PRO" pitchFamily="49" charset="-128"/>
              <a:ea typeface="HG丸ｺﾞｼｯｸM-PRO" pitchFamily="49" charset="-128"/>
            </a:endParaRPr>
          </a:p>
          <a:p>
            <a:pPr>
              <a:spcBef>
                <a:spcPts val="300"/>
              </a:spcBef>
              <a:tabLst>
                <a:tab pos="360000" algn="l"/>
              </a:tabLst>
            </a:pP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ご案内する等ご対応お願いします。</a:t>
            </a:r>
            <a:endParaRPr lang="ja-JP" altLang="en-US" sz="1400" b="1" dirty="0">
              <a:latin typeface="HG丸ｺﾞｼｯｸM-PRO" pitchFamily="49" charset="-128"/>
              <a:ea typeface="HG丸ｺﾞｼｯｸM-PRO" pitchFamily="49" charset="-128"/>
            </a:endParaRPr>
          </a:p>
          <a:p>
            <a:pPr>
              <a:spcBef>
                <a:spcPts val="12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③会場準備、片付けは、受講生にもお手伝いをいただいてください。</a:t>
            </a:r>
            <a:endParaRPr lang="ja-JP" altLang="en-US" sz="1500" dirty="0">
              <a:latin typeface="HG丸ｺﾞｼｯｸM-PRO" pitchFamily="49" charset="-128"/>
              <a:ea typeface="HG丸ｺﾞｼｯｸM-PRO" pitchFamily="49" charset="-128"/>
            </a:endParaRPr>
          </a:p>
          <a:p>
            <a:pPr>
              <a:spcBef>
                <a:spcPts val="300"/>
              </a:spcBef>
            </a:pPr>
            <a:r>
              <a:rPr lang="ja-JP" altLang="en-US" sz="1400" dirty="0">
                <a:latin typeface="HG丸ｺﾞｼｯｸM-PRO" pitchFamily="49" charset="-128"/>
                <a:ea typeface="HG丸ｺﾞｼｯｸM-PRO" pitchFamily="49" charset="-128"/>
              </a:rPr>
              <a:t>　　キタガクは携わる皆様で運営をおこなうことを目指していることを説明のうえ、お願いしてください。</a:t>
            </a:r>
            <a:endParaRPr lang="en-US" altLang="ja-JP" sz="1400" dirty="0">
              <a:latin typeface="HG丸ｺﾞｼｯｸM-PRO" pitchFamily="49" charset="-128"/>
              <a:ea typeface="HG丸ｺﾞｼｯｸM-PRO" pitchFamily="49" charset="-128"/>
            </a:endParaRPr>
          </a:p>
          <a:p>
            <a:r>
              <a:rPr lang="ja-JP" altLang="en-US" sz="1400" dirty="0">
                <a:latin typeface="HG丸ｺﾞｼｯｸM-PRO" pitchFamily="49" charset="-128"/>
                <a:ea typeface="HG丸ｺﾞｼｯｸM-PRO" pitchFamily="49" charset="-128"/>
              </a:rPr>
              <a:t>　　（受講生が多数の場合は、当番制で行うなど工夫して下さい。）</a:t>
            </a:r>
            <a:endParaRPr lang="ja-JP" altLang="en-US" sz="1400" b="1" dirty="0">
              <a:latin typeface="HG丸ｺﾞｼｯｸM-PRO" pitchFamily="49" charset="-128"/>
              <a:ea typeface="HG丸ｺﾞｼｯｸM-PRO" pitchFamily="49" charset="-128"/>
            </a:endParaRPr>
          </a:p>
          <a:p>
            <a:pPr>
              <a:spcBef>
                <a:spcPts val="1200"/>
              </a:spcBef>
            </a:pPr>
            <a:r>
              <a:rPr lang="ja-JP" altLang="en-US" sz="1400" b="1"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④受講者の個人情報の管理は徹底して下さい。</a:t>
            </a:r>
            <a:endParaRPr lang="ja-JP" altLang="en-US" sz="1500" dirty="0">
              <a:latin typeface="HG丸ｺﾞｼｯｸM-PRO" pitchFamily="49" charset="-128"/>
              <a:ea typeface="HG丸ｺﾞｼｯｸM-PRO" pitchFamily="49" charset="-128"/>
            </a:endParaRPr>
          </a:p>
          <a:p>
            <a:pPr>
              <a:spcBef>
                <a:spcPts val="300"/>
              </a:spcBef>
              <a:tabLst>
                <a:tab pos="360000" algn="l"/>
              </a:tabLst>
            </a:pPr>
            <a:r>
              <a:rPr lang="ja-JP" altLang="en-US" sz="1400" dirty="0">
                <a:latin typeface="HG丸ｺﾞｼｯｸM-PRO" pitchFamily="49" charset="-128"/>
                <a:ea typeface="HG丸ｺﾞｼｯｸM-PRO" pitchFamily="49" charset="-128"/>
              </a:rPr>
              <a:t>　　講座に係る個人情報は絶対に外部に知れ渡ることの無いようにお願いします。また、講座終了後、</a:t>
            </a:r>
            <a:endParaRPr lang="en-US" altLang="ja-JP" sz="1400" dirty="0">
              <a:latin typeface="HG丸ｺﾞｼｯｸM-PRO" pitchFamily="49" charset="-128"/>
              <a:ea typeface="HG丸ｺﾞｼｯｸM-PRO" pitchFamily="49" charset="-128"/>
            </a:endParaRPr>
          </a:p>
          <a:p>
            <a:pPr>
              <a:spcBef>
                <a:spcPts val="300"/>
              </a:spcBef>
              <a:tabLst>
                <a:tab pos="360000" algn="l"/>
              </a:tabLst>
            </a:pPr>
            <a:r>
              <a:rPr lang="en-US" altLang="ja-JP" sz="1400" dirty="0">
                <a:latin typeface="HG丸ｺﾞｼｯｸM-PRO" pitchFamily="49" charset="-128"/>
                <a:ea typeface="HG丸ｺﾞｼｯｸM-PRO" pitchFamily="49" charset="-128"/>
              </a:rPr>
              <a:t>	</a:t>
            </a:r>
            <a:r>
              <a:rPr lang="ja-JP" altLang="en-US" sz="1400" dirty="0">
                <a:latin typeface="HG丸ｺﾞｼｯｸM-PRO" pitchFamily="49" charset="-128"/>
                <a:ea typeface="HG丸ｺﾞｼｯｸM-PRO" pitchFamily="49" charset="-128"/>
              </a:rPr>
              <a:t>個人情報に関わる書類は全て返却して下さい。 </a:t>
            </a:r>
            <a:endParaRPr lang="en-US" altLang="ja-JP" sz="1400" dirty="0">
              <a:latin typeface="HG丸ｺﾞｼｯｸM-PRO" pitchFamily="49" charset="-128"/>
              <a:ea typeface="HG丸ｺﾞｼｯｸM-PRO" pitchFamily="49" charset="-128"/>
            </a:endParaRPr>
          </a:p>
          <a:p>
            <a:pPr>
              <a:spcBef>
                <a:spcPts val="1200"/>
              </a:spcBef>
            </a:pPr>
            <a:r>
              <a:rPr lang="ja-JP" altLang="en-US" sz="1400" dirty="0">
                <a:latin typeface="HG丸ｺﾞｼｯｸM-PRO" pitchFamily="49" charset="-128"/>
                <a:ea typeface="HG丸ｺﾞｼｯｸM-PRO" pitchFamily="49" charset="-128"/>
              </a:rPr>
              <a:t>　</a:t>
            </a:r>
            <a:r>
              <a:rPr lang="ja-JP" altLang="en-US" sz="1500" b="1" dirty="0">
                <a:latin typeface="HG丸ｺﾞｼｯｸM-PRO" pitchFamily="49" charset="-128"/>
                <a:ea typeface="HG丸ｺﾞｼｯｸM-PRO" pitchFamily="49" charset="-128"/>
              </a:rPr>
              <a:t>⑤講座終了後サークルを立ち上げることになった場合は事務局までご連絡ください。</a:t>
            </a:r>
            <a:endParaRPr lang="en-US" altLang="ja-JP" sz="1500" b="1" dirty="0">
              <a:latin typeface="HG丸ｺﾞｼｯｸM-PRO" pitchFamily="49" charset="-128"/>
              <a:ea typeface="HG丸ｺﾞｼｯｸM-PRO" pitchFamily="49" charset="-128"/>
            </a:endParaRPr>
          </a:p>
          <a:p>
            <a:pPr>
              <a:spcBef>
                <a:spcPts val="600"/>
              </a:spcBef>
            </a:pPr>
            <a:endParaRPr lang="ja-JP" altLang="en-US" sz="1500" b="1" dirty="0">
              <a:latin typeface="HG丸ｺﾞｼｯｸM-PRO" pitchFamily="49" charset="-128"/>
              <a:ea typeface="HG丸ｺﾞｼｯｸM-PRO" pitchFamily="49" charset="-128"/>
            </a:endParaRPr>
          </a:p>
        </p:txBody>
      </p:sp>
      <p:sp>
        <p:nvSpPr>
          <p:cNvPr id="20486" name="Text Box 8"/>
          <p:cNvSpPr txBox="1">
            <a:spLocks noChangeArrowheads="1"/>
          </p:cNvSpPr>
          <p:nvPr/>
        </p:nvSpPr>
        <p:spPr bwMode="auto">
          <a:xfrm>
            <a:off x="8622450" y="6264315"/>
            <a:ext cx="476742"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16</a:t>
            </a:r>
          </a:p>
        </p:txBody>
      </p:sp>
      <p:sp>
        <p:nvSpPr>
          <p:cNvPr id="7" name="テキスト ボックス 6"/>
          <p:cNvSpPr txBox="1"/>
          <p:nvPr/>
        </p:nvSpPr>
        <p:spPr>
          <a:xfrm>
            <a:off x="8172450" y="54868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
        <p:nvSpPr>
          <p:cNvPr id="5" name="Rectangle 4"/>
          <p:cNvSpPr>
            <a:spLocks noGrp="1" noChangeArrowheads="1"/>
          </p:cNvSpPr>
          <p:nvPr>
            <p:ph type="title"/>
          </p:nvPr>
        </p:nvSpPr>
        <p:spPr>
          <a:xfrm>
            <a:off x="457200" y="548680"/>
            <a:ext cx="7715250" cy="523875"/>
          </a:xfrm>
          <a:noFill/>
        </p:spPr>
        <p:txBody>
          <a:bodyPr/>
          <a:lstStyle/>
          <a:p>
            <a:pPr eaLnBrk="1" hangingPunct="1"/>
            <a:r>
              <a:rPr lang="ja-JP" altLang="en-US" sz="2800" dirty="0">
                <a:ea typeface="HGS創英角ｺﾞｼｯｸUB" pitchFamily="50" charset="-128"/>
              </a:rPr>
              <a:t>講座運営の注意事項</a:t>
            </a:r>
          </a:p>
        </p:txBody>
      </p:sp>
      <p:sp>
        <p:nvSpPr>
          <p:cNvPr id="2" name="Text Box 7">
            <a:extLst>
              <a:ext uri="{FF2B5EF4-FFF2-40B4-BE49-F238E27FC236}">
                <a16:creationId xmlns:a16="http://schemas.microsoft.com/office/drawing/2014/main" id="{BBC46956-D774-688E-B067-2C5914F9EE52}"/>
              </a:ext>
            </a:extLst>
          </p:cNvPr>
          <p:cNvSpPr txBox="1">
            <a:spLocks noChangeArrowheads="1"/>
          </p:cNvSpPr>
          <p:nvPr/>
        </p:nvSpPr>
        <p:spPr bwMode="auto">
          <a:xfrm>
            <a:off x="613792" y="5735729"/>
            <a:ext cx="7871410" cy="740845"/>
          </a:xfrm>
          <a:prstGeom prst="rect">
            <a:avLst/>
          </a:prstGeom>
          <a:noFill/>
          <a:ln w="9525">
            <a:solidFill>
              <a:schemeClr val="tx1"/>
            </a:solidFill>
            <a:miter lim="800000"/>
            <a:headEnd/>
            <a:tailEnd/>
          </a:ln>
        </p:spPr>
        <p:txBody>
          <a:bodyPr wrap="square" lIns="90000" tIns="46800" rIns="90000" bIns="46800">
            <a:spAutoFit/>
          </a:bodyPr>
          <a:lstStyle/>
          <a:p>
            <a:pPr>
              <a:spcBef>
                <a:spcPct val="50000"/>
              </a:spcBef>
            </a:pPr>
            <a:r>
              <a:rPr lang="ja-JP" altLang="en-US" sz="1400" b="1" dirty="0">
                <a:latin typeface="HG丸ｺﾞｼｯｸM-PRO" pitchFamily="49" charset="-128"/>
                <a:ea typeface="HG丸ｺﾞｼｯｸM-PRO" pitchFamily="49" charset="-128"/>
              </a:rPr>
              <a:t>注意！申込みの期限は必ず厳守してください。（一部の受講生から、期限を過ぎて市民教授からの依頼・承諾を得たということによる申込みが発生しております。期限を過ぎた申込みに関してはお受け出来ませんのでご理解下さい。）</a:t>
            </a:r>
          </a:p>
        </p:txBody>
      </p:sp>
    </p:spTree>
    <p:extLst>
      <p:ext uri="{BB962C8B-B14F-4D97-AF65-F5344CB8AC3E}">
        <p14:creationId xmlns:p14="http://schemas.microsoft.com/office/powerpoint/2010/main" val="236492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a:xfrm>
            <a:off x="3683000" y="673100"/>
            <a:ext cx="1638300" cy="273050"/>
          </a:xfrm>
        </p:spPr>
        <p:txBody>
          <a:bodyPr/>
          <a:lstStyle/>
          <a:p>
            <a:pPr algn="ctr"/>
            <a:r>
              <a:rPr lang="ja-JP" altLang="en-US" sz="2000" b="1" dirty="0">
                <a:latin typeface="HGｺﾞｼｯｸM" pitchFamily="49" charset="-128"/>
                <a:ea typeface="HGｺﾞｼｯｸM" pitchFamily="49" charset="-128"/>
              </a:rPr>
              <a:t>目　　次</a:t>
            </a:r>
          </a:p>
        </p:txBody>
      </p:sp>
      <p:sp>
        <p:nvSpPr>
          <p:cNvPr id="3" name="コンテンツ プレースホルダ 2"/>
          <p:cNvSpPr>
            <a:spLocks noGrp="1"/>
          </p:cNvSpPr>
          <p:nvPr>
            <p:ph idx="1"/>
          </p:nvPr>
        </p:nvSpPr>
        <p:spPr>
          <a:xfrm>
            <a:off x="659219" y="1467293"/>
            <a:ext cx="7779931" cy="5202067"/>
          </a:xfrm>
        </p:spPr>
        <p:txBody>
          <a:bodyPr/>
          <a:lstStyle/>
          <a:p>
            <a:pPr marL="0" indent="0">
              <a:buNone/>
              <a:defRPr/>
            </a:pPr>
            <a:r>
              <a:rPr lang="ja-JP" altLang="en-US" sz="1600" dirty="0">
                <a:latin typeface="HGｺﾞｼｯｸM" pitchFamily="49" charset="-128"/>
                <a:ea typeface="HGｺﾞｼｯｸM" pitchFamily="49" charset="-128"/>
              </a:rPr>
              <a:t>第１章　キタガクの概要</a:t>
            </a:r>
            <a:endParaRPr lang="en-US" altLang="ja-JP" sz="16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市民大学きたもと学苑の開講にあたり　　　　　　　　　　　　・・・・・　１</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市民大学きたもと学苑の目的　　　　　　　　　　　　　　　　</a:t>
            </a:r>
            <a:r>
              <a:rPr lang="ja-JP" altLang="en-US" sz="1400" spc="1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２</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市民大学きたもと学苑の概要　</a:t>
            </a:r>
            <a:r>
              <a:rPr lang="ja-JP" altLang="en-US" sz="1400" spc="-10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　　　　　　　　　</a:t>
            </a:r>
            <a:r>
              <a:rPr lang="en-US" altLang="ja-JP" sz="140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　３</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市民大学きたもと学苑の組織図　　　　　　　　　　</a:t>
            </a:r>
            <a:r>
              <a:rPr lang="ja-JP" altLang="en-US" sz="1400" spc="-30" dirty="0">
                <a:latin typeface="HGｺﾞｼｯｸM" pitchFamily="49" charset="-128"/>
                <a:ea typeface="HGｺﾞｼｯｸM" pitchFamily="49" charset="-128"/>
              </a:rPr>
              <a:t>　　</a:t>
            </a:r>
            <a:r>
              <a:rPr lang="ja-JP" altLang="en-US" sz="1400" spc="5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　・・・・・　４</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市民教授　　　　　　　　　　　　　　　　　　　　　　　　　・・・・・　５</a:t>
            </a:r>
            <a:endParaRPr lang="en-US" altLang="ja-JP" sz="1400" dirty="0">
              <a:latin typeface="HGｺﾞｼｯｸM" pitchFamily="49" charset="-128"/>
              <a:ea typeface="HGｺﾞｼｯｸM" pitchFamily="49" charset="-128"/>
            </a:endParaRPr>
          </a:p>
          <a:p>
            <a:pPr>
              <a:defRPr/>
            </a:pP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r>
              <a:rPr lang="ja-JP" altLang="en-US" sz="1600" dirty="0">
                <a:latin typeface="HGｺﾞｼｯｸM" pitchFamily="49" charset="-128"/>
                <a:ea typeface="HGｺﾞｼｯｸM" pitchFamily="49" charset="-128"/>
              </a:rPr>
              <a:t>第２章　市民教授になるには</a:t>
            </a:r>
            <a:endParaRPr lang="en-US" altLang="ja-JP" sz="16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新規市民教授の募集　　　　　　　　　　　　　　　　　　　</a:t>
            </a:r>
            <a:r>
              <a:rPr lang="ja-JP" altLang="en-US" sz="1400" spc="15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a:t>
            </a:r>
            <a:r>
              <a:rPr lang="ja-JP" altLang="en-US" sz="1200" dirty="0">
                <a:latin typeface="HGｺﾞｼｯｸM" pitchFamily="49" charset="-128"/>
                <a:ea typeface="HGｺﾞｼｯｸM" pitchFamily="49" charset="-128"/>
              </a:rPr>
              <a:t>　</a:t>
            </a:r>
            <a:r>
              <a:rPr lang="ja-JP" altLang="en-US" sz="1400" dirty="0">
                <a:latin typeface="HGｺﾞｼｯｸM" pitchFamily="49" charset="-128"/>
                <a:ea typeface="HGｺﾞｼｯｸM" pitchFamily="49" charset="-128"/>
              </a:rPr>
              <a:t>６</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市民教授登録票（様式１）　　　　　　　　　　　　　　　　　・・・・・　７</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学苑運営費の納入　　　　　　　　　　　　　　　　　　　　　・・・・・　８</a:t>
            </a: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r>
              <a:rPr lang="ja-JP" altLang="en-US" sz="1600" dirty="0">
                <a:latin typeface="HGｺﾞｼｯｸM" pitchFamily="49" charset="-128"/>
                <a:ea typeface="HGｺﾞｼｯｸM" pitchFamily="49" charset="-128"/>
              </a:rPr>
              <a:t>第３章　市民教授登録後の企画書の提出</a:t>
            </a:r>
            <a:endParaRPr lang="en-US" altLang="ja-JP" sz="16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講座の種類　　　　　　　　　　　　　　　　　　　　　　　　・・・・・　９</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講座の運営方法及び設定の上限　　　　　　　　　　　　　　　・・・・・１０</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企画書様式　　　　　　　　　　　　　　　　　　　　　　　　・・・・・１１</a:t>
            </a:r>
            <a:endParaRPr lang="en-US" altLang="ja-JP" sz="1400" dirty="0">
              <a:latin typeface="HGｺﾞｼｯｸM" pitchFamily="49" charset="-128"/>
              <a:ea typeface="HGｺﾞｼｯｸM" pitchFamily="49" charset="-128"/>
            </a:endParaRPr>
          </a:p>
        </p:txBody>
      </p:sp>
      <p:sp>
        <p:nvSpPr>
          <p:cNvPr id="5" name="テキスト ボックス 4"/>
          <p:cNvSpPr txBox="1"/>
          <p:nvPr/>
        </p:nvSpPr>
        <p:spPr>
          <a:xfrm>
            <a:off x="7594600" y="4365733"/>
            <a:ext cx="488950" cy="233397"/>
          </a:xfrm>
          <a:prstGeom prst="rect">
            <a:avLst/>
          </a:prstGeom>
          <a:solidFill>
            <a:schemeClr val="tx1">
              <a:lumMod val="65000"/>
              <a:lumOff val="35000"/>
            </a:schemeClr>
          </a:solidFill>
        </p:spPr>
        <p:txBody>
          <a:bodyPr wrap="square" rtlCol="0" anchor="ctr" anchorCtr="0">
            <a:spAutoFit/>
          </a:bodyPr>
          <a:lstStyle/>
          <a:p>
            <a:pPr algn="ctr">
              <a:lnSpc>
                <a:spcPts val="1100"/>
              </a:lnSpc>
            </a:pPr>
            <a:r>
              <a:rPr kumimoji="1" lang="ja-JP" altLang="en-US" sz="1100" b="1" dirty="0">
                <a:solidFill>
                  <a:schemeClr val="bg1"/>
                </a:solidFill>
                <a:latin typeface="HG丸ｺﾞｼｯｸM-PRO" pitchFamily="50" charset="-128"/>
                <a:ea typeface="HG丸ｺﾞｼｯｸM-PRO" pitchFamily="50" charset="-128"/>
              </a:rPr>
              <a:t>重要</a:t>
            </a:r>
          </a:p>
        </p:txBody>
      </p:sp>
      <p:sp>
        <p:nvSpPr>
          <p:cNvPr id="7" name="テキスト ボックス 6"/>
          <p:cNvSpPr txBox="1"/>
          <p:nvPr/>
        </p:nvSpPr>
        <p:spPr>
          <a:xfrm>
            <a:off x="7594600" y="5445853"/>
            <a:ext cx="488950" cy="233397"/>
          </a:xfrm>
          <a:prstGeom prst="rect">
            <a:avLst/>
          </a:prstGeom>
          <a:solidFill>
            <a:schemeClr val="tx1">
              <a:lumMod val="65000"/>
              <a:lumOff val="35000"/>
            </a:schemeClr>
          </a:solidFill>
        </p:spPr>
        <p:txBody>
          <a:bodyPr wrap="square" rtlCol="0" anchor="ctr" anchorCtr="0">
            <a:spAutoFit/>
          </a:bodyPr>
          <a:lstStyle/>
          <a:p>
            <a:pPr algn="ctr">
              <a:lnSpc>
                <a:spcPts val="1100"/>
              </a:lnSpc>
            </a:pPr>
            <a:r>
              <a:rPr kumimoji="1" lang="ja-JP" altLang="en-US" sz="1100" b="1" dirty="0">
                <a:solidFill>
                  <a:schemeClr val="bg1"/>
                </a:solidFill>
                <a:latin typeface="HG丸ｺﾞｼｯｸM-PRO" pitchFamily="50" charset="-128"/>
                <a:ea typeface="HG丸ｺﾞｼｯｸM-PRO" pitchFamily="50" charset="-128"/>
              </a:rPr>
              <a:t>重要</a:t>
            </a:r>
          </a:p>
        </p:txBody>
      </p:sp>
      <p:sp>
        <p:nvSpPr>
          <p:cNvPr id="8" name="テキスト ボックス 7"/>
          <p:cNvSpPr txBox="1"/>
          <p:nvPr/>
        </p:nvSpPr>
        <p:spPr>
          <a:xfrm>
            <a:off x="7594600" y="5715883"/>
            <a:ext cx="488950" cy="233397"/>
          </a:xfrm>
          <a:prstGeom prst="rect">
            <a:avLst/>
          </a:prstGeom>
          <a:solidFill>
            <a:schemeClr val="tx1">
              <a:lumMod val="65000"/>
              <a:lumOff val="35000"/>
            </a:schemeClr>
          </a:solidFill>
        </p:spPr>
        <p:txBody>
          <a:bodyPr wrap="square" rtlCol="0" anchor="ctr" anchorCtr="0">
            <a:spAutoFit/>
          </a:bodyPr>
          <a:lstStyle/>
          <a:p>
            <a:pPr algn="ctr">
              <a:lnSpc>
                <a:spcPts val="1100"/>
              </a:lnSpc>
            </a:pPr>
            <a:r>
              <a:rPr kumimoji="1" lang="ja-JP" altLang="en-US" sz="1100" b="1" dirty="0">
                <a:solidFill>
                  <a:schemeClr val="bg1"/>
                </a:solidFill>
                <a:latin typeface="HG丸ｺﾞｼｯｸM-PRO" pitchFamily="50" charset="-128"/>
                <a:ea typeface="HG丸ｺﾞｼｯｸM-PRO" pitchFamily="50" charset="-128"/>
              </a:rPr>
              <a:t>重要</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けが等緊急事態発生対応マニュアル </a:t>
            </a:r>
          </a:p>
        </p:txBody>
      </p:sp>
      <p:sp>
        <p:nvSpPr>
          <p:cNvPr id="21507" name="Freeform 20"/>
          <p:cNvSpPr>
            <a:spLocks/>
          </p:cNvSpPr>
          <p:nvPr/>
        </p:nvSpPr>
        <p:spPr bwMode="auto">
          <a:xfrm>
            <a:off x="4572000" y="3457575"/>
            <a:ext cx="400050" cy="444500"/>
          </a:xfrm>
          <a:custGeom>
            <a:avLst/>
            <a:gdLst>
              <a:gd name="T0" fmla="*/ 0 w 83"/>
              <a:gd name="T1" fmla="*/ 0 h 1"/>
              <a:gd name="T2" fmla="*/ 2147483647 w 83"/>
              <a:gd name="T3" fmla="*/ 0 h 1"/>
              <a:gd name="T4" fmla="*/ 0 60000 65536"/>
              <a:gd name="T5" fmla="*/ 0 60000 65536"/>
              <a:gd name="T6" fmla="*/ 0 w 83"/>
              <a:gd name="T7" fmla="*/ 0 h 1"/>
              <a:gd name="T8" fmla="*/ 83 w 83"/>
              <a:gd name="T9" fmla="*/ 1 h 1"/>
            </a:gdLst>
            <a:ahLst/>
            <a:cxnLst>
              <a:cxn ang="T4">
                <a:pos x="T0" y="T1"/>
              </a:cxn>
              <a:cxn ang="T5">
                <a:pos x="T2" y="T3"/>
              </a:cxn>
            </a:cxnLst>
            <a:rect l="T6" t="T7" r="T8" b="T9"/>
            <a:pathLst>
              <a:path w="83" h="1">
                <a:moveTo>
                  <a:pt x="0" y="0"/>
                </a:moveTo>
                <a:lnTo>
                  <a:pt x="83" y="0"/>
                </a:lnTo>
              </a:path>
            </a:pathLst>
          </a:custGeom>
          <a:noFill/>
          <a:ln w="9525">
            <a:solidFill>
              <a:srgbClr val="000000"/>
            </a:solidFill>
            <a:round/>
            <a:headEnd/>
            <a:tailEnd type="triangle" w="med" len="med"/>
          </a:ln>
        </p:spPr>
        <p:txBody>
          <a:bodyPr/>
          <a:lstStyle/>
          <a:p>
            <a:endParaRPr lang="ja-JP" altLang="en-US"/>
          </a:p>
        </p:txBody>
      </p:sp>
      <p:sp>
        <p:nvSpPr>
          <p:cNvPr id="21510" name="Freeform 19"/>
          <p:cNvSpPr>
            <a:spLocks/>
          </p:cNvSpPr>
          <p:nvPr/>
        </p:nvSpPr>
        <p:spPr bwMode="auto">
          <a:xfrm>
            <a:off x="3683000" y="3679826"/>
            <a:ext cx="266700" cy="266700"/>
          </a:xfrm>
          <a:custGeom>
            <a:avLst/>
            <a:gdLst>
              <a:gd name="T0" fmla="*/ 0 w 1"/>
              <a:gd name="T1" fmla="*/ 0 h 45"/>
              <a:gd name="T2" fmla="*/ 0 w 1"/>
              <a:gd name="T3" fmla="*/ 2147483647 h 45"/>
              <a:gd name="T4" fmla="*/ 0 60000 65536"/>
              <a:gd name="T5" fmla="*/ 0 60000 65536"/>
              <a:gd name="T6" fmla="*/ 0 w 1"/>
              <a:gd name="T7" fmla="*/ 0 h 45"/>
              <a:gd name="T8" fmla="*/ 0 w 1"/>
              <a:gd name="T9" fmla="*/ 45 h 45"/>
            </a:gdLst>
            <a:ahLst/>
            <a:cxnLst>
              <a:cxn ang="T4">
                <a:pos x="T0" y="T1"/>
              </a:cxn>
              <a:cxn ang="T5">
                <a:pos x="T2" y="T3"/>
              </a:cxn>
            </a:cxnLst>
            <a:rect l="T6" t="T7" r="T8" b="T9"/>
            <a:pathLst>
              <a:path w="1" h="45">
                <a:moveTo>
                  <a:pt x="0" y="0"/>
                </a:moveTo>
                <a:lnTo>
                  <a:pt x="0" y="45"/>
                </a:lnTo>
              </a:path>
            </a:pathLst>
          </a:custGeom>
          <a:noFill/>
          <a:ln w="9525">
            <a:solidFill>
              <a:srgbClr val="000000"/>
            </a:solidFill>
            <a:round/>
            <a:headEnd/>
            <a:tailEnd type="triangle" w="med" len="med"/>
          </a:ln>
        </p:spPr>
        <p:txBody>
          <a:bodyPr/>
          <a:lstStyle/>
          <a:p>
            <a:endParaRPr lang="ja-JP" altLang="en-US"/>
          </a:p>
        </p:txBody>
      </p:sp>
      <p:sp>
        <p:nvSpPr>
          <p:cNvPr id="21511" name="Line 21"/>
          <p:cNvSpPr>
            <a:spLocks noChangeShapeType="1"/>
          </p:cNvSpPr>
          <p:nvPr/>
        </p:nvSpPr>
        <p:spPr bwMode="auto">
          <a:xfrm flipH="1">
            <a:off x="1149349" y="4168775"/>
            <a:ext cx="2079625" cy="844550"/>
          </a:xfrm>
          <a:prstGeom prst="line">
            <a:avLst/>
          </a:prstGeom>
          <a:noFill/>
          <a:ln w="9525">
            <a:solidFill>
              <a:srgbClr val="000000"/>
            </a:solidFill>
            <a:round/>
            <a:headEnd/>
            <a:tailEnd type="triangle" w="med" len="med"/>
          </a:ln>
        </p:spPr>
        <p:txBody>
          <a:bodyPr/>
          <a:lstStyle/>
          <a:p>
            <a:endParaRPr lang="ja-JP" altLang="en-US"/>
          </a:p>
        </p:txBody>
      </p:sp>
      <p:sp>
        <p:nvSpPr>
          <p:cNvPr id="21514" name="Line 18"/>
          <p:cNvSpPr>
            <a:spLocks noChangeShapeType="1"/>
          </p:cNvSpPr>
          <p:nvPr/>
        </p:nvSpPr>
        <p:spPr bwMode="auto">
          <a:xfrm>
            <a:off x="438150" y="3635375"/>
            <a:ext cx="0" cy="1203325"/>
          </a:xfrm>
          <a:prstGeom prst="line">
            <a:avLst/>
          </a:prstGeom>
          <a:noFill/>
          <a:ln w="9525">
            <a:solidFill>
              <a:srgbClr val="000000"/>
            </a:solidFill>
            <a:round/>
            <a:headEnd/>
            <a:tailEnd type="triangle" w="med" len="med"/>
          </a:ln>
        </p:spPr>
        <p:txBody>
          <a:bodyPr/>
          <a:lstStyle/>
          <a:p>
            <a:endParaRPr lang="ja-JP" altLang="en-US"/>
          </a:p>
        </p:txBody>
      </p:sp>
      <p:sp>
        <p:nvSpPr>
          <p:cNvPr id="21519" name="Text Box 22"/>
          <p:cNvSpPr txBox="1">
            <a:spLocks noChangeArrowheads="1"/>
          </p:cNvSpPr>
          <p:nvPr/>
        </p:nvSpPr>
        <p:spPr bwMode="auto">
          <a:xfrm>
            <a:off x="2794000" y="3324225"/>
            <a:ext cx="1778000" cy="355600"/>
          </a:xfrm>
          <a:prstGeom prst="rect">
            <a:avLst/>
          </a:prstGeom>
          <a:solidFill>
            <a:srgbClr val="FFFFFF"/>
          </a:solidFill>
          <a:ln w="9525" cmpd="dbl">
            <a:solidFill>
              <a:srgbClr val="000000"/>
            </a:solidFill>
            <a:miter lim="800000"/>
            <a:headEnd/>
            <a:tailEnd/>
          </a:ln>
          <a:effectLst>
            <a:innerShdw blurRad="63500" dist="50800" dir="2700000">
              <a:prstClr val="black">
                <a:alpha val="50000"/>
              </a:prstClr>
            </a:innerShdw>
          </a:effectLst>
          <a:scene3d>
            <a:camera prst="orthographicFront"/>
            <a:lightRig rig="threePt" dir="t"/>
          </a:scene3d>
          <a:sp3d>
            <a:bevelT w="165100" prst="coolSlant"/>
          </a:sp3d>
        </p:spPr>
        <p:txBody>
          <a:bodyPr lIns="74295" tIns="8890" rIns="74295" bIns="8890" anchor="ctr"/>
          <a:lstStyle/>
          <a:p>
            <a:pPr algn="ctr"/>
            <a:r>
              <a:rPr lang="ja-JP" altLang="en-US" sz="1600" dirty="0">
                <a:latin typeface="ＭＳ 明朝" pitchFamily="17" charset="-128"/>
                <a:ea typeface="HG丸ｺﾞｼｯｸM-PRO" pitchFamily="49" charset="-128"/>
                <a:cs typeface="Times New Roman" pitchFamily="18" charset="0"/>
              </a:rPr>
              <a:t>市民教授</a:t>
            </a:r>
            <a:endParaRPr lang="ja-JP" altLang="en-US" sz="1600" dirty="0">
              <a:ea typeface="HG丸ｺﾞｼｯｸM-PRO" pitchFamily="49" charset="-128"/>
              <a:cs typeface="Times New Roman" pitchFamily="18" charset="0"/>
            </a:endParaRPr>
          </a:p>
        </p:txBody>
      </p:sp>
      <p:sp>
        <p:nvSpPr>
          <p:cNvPr id="21520" name="Text Box 16"/>
          <p:cNvSpPr txBox="1">
            <a:spLocks noChangeArrowheads="1"/>
          </p:cNvSpPr>
          <p:nvPr/>
        </p:nvSpPr>
        <p:spPr bwMode="auto">
          <a:xfrm>
            <a:off x="5021263" y="3324225"/>
            <a:ext cx="928687" cy="282575"/>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lIns="74295" tIns="8890" rIns="74295" bIns="8890" anchor="ctr"/>
          <a:lstStyle/>
          <a:p>
            <a:pPr algn="ctr"/>
            <a:r>
              <a:rPr lang="en-US" altLang="ja-JP" sz="1200" dirty="0">
                <a:latin typeface="ＭＳ 明朝" pitchFamily="17" charset="-128"/>
                <a:ea typeface="HG丸ｺﾞｼｯｸM-PRO" pitchFamily="49" charset="-128"/>
                <a:cs typeface="Times New Roman" pitchFamily="18" charset="0"/>
              </a:rPr>
              <a:t>③</a:t>
            </a:r>
            <a:r>
              <a:rPr lang="ja-JP" altLang="en-US" sz="1200" dirty="0">
                <a:latin typeface="ＭＳ 明朝" pitchFamily="17" charset="-128"/>
                <a:ea typeface="HG丸ｺﾞｼｯｸM-PRO" pitchFamily="49" charset="-128"/>
                <a:cs typeface="Times New Roman" pitchFamily="18" charset="0"/>
              </a:rPr>
              <a:t>事務局</a:t>
            </a:r>
            <a:endParaRPr lang="ja-JP" altLang="en-US" sz="1200" dirty="0">
              <a:ea typeface="HG丸ｺﾞｼｯｸM-PRO" pitchFamily="49" charset="-128"/>
              <a:cs typeface="Times New Roman" pitchFamily="18" charset="0"/>
            </a:endParaRPr>
          </a:p>
        </p:txBody>
      </p:sp>
      <p:sp>
        <p:nvSpPr>
          <p:cNvPr id="21521" name="Text Box 15"/>
          <p:cNvSpPr txBox="1">
            <a:spLocks noChangeArrowheads="1"/>
          </p:cNvSpPr>
          <p:nvPr/>
        </p:nvSpPr>
        <p:spPr bwMode="auto">
          <a:xfrm>
            <a:off x="3238500" y="3946525"/>
            <a:ext cx="928687" cy="282575"/>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lIns="74295" tIns="8890" rIns="74295" bIns="8890" anchor="ctr"/>
          <a:lstStyle/>
          <a:p>
            <a:pPr algn="ctr"/>
            <a:r>
              <a:rPr lang="en-US" altLang="ja-JP" sz="1200" dirty="0">
                <a:latin typeface="ＭＳ 明朝" pitchFamily="17" charset="-128"/>
                <a:ea typeface="HG丸ｺﾞｼｯｸM-PRO" pitchFamily="49" charset="-128"/>
                <a:cs typeface="Times New Roman" pitchFamily="18" charset="0"/>
              </a:rPr>
              <a:t>②</a:t>
            </a:r>
            <a:r>
              <a:rPr lang="ja-JP" altLang="en-US" sz="1200" dirty="0">
                <a:latin typeface="ＭＳ 明朝" pitchFamily="17" charset="-128"/>
                <a:ea typeface="HG丸ｺﾞｼｯｸM-PRO" pitchFamily="49" charset="-128"/>
                <a:cs typeface="Times New Roman" pitchFamily="18" charset="0"/>
              </a:rPr>
              <a:t>家族</a:t>
            </a:r>
            <a:endParaRPr lang="ja-JP" altLang="en-US" sz="1200" dirty="0">
              <a:ea typeface="HG丸ｺﾞｼｯｸM-PRO" pitchFamily="49" charset="-128"/>
              <a:cs typeface="Times New Roman" pitchFamily="18" charset="0"/>
            </a:endParaRPr>
          </a:p>
        </p:txBody>
      </p:sp>
      <p:sp>
        <p:nvSpPr>
          <p:cNvPr id="21522" name="Text Box 14"/>
          <p:cNvSpPr txBox="1">
            <a:spLocks noChangeArrowheads="1"/>
          </p:cNvSpPr>
          <p:nvPr/>
        </p:nvSpPr>
        <p:spPr bwMode="auto">
          <a:xfrm>
            <a:off x="1460500" y="3324225"/>
            <a:ext cx="928687" cy="282575"/>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lIns="74295" tIns="8890" rIns="74295" bIns="8890" anchor="ctr"/>
          <a:lstStyle/>
          <a:p>
            <a:pPr algn="ctr"/>
            <a:r>
              <a:rPr lang="en-US" altLang="ja-JP" sz="1200" dirty="0">
                <a:latin typeface="ＭＳ 明朝" pitchFamily="17" charset="-128"/>
                <a:ea typeface="HG丸ｺﾞｼｯｸM-PRO" pitchFamily="49" charset="-128"/>
                <a:cs typeface="Times New Roman" pitchFamily="18" charset="0"/>
              </a:rPr>
              <a:t>①</a:t>
            </a:r>
            <a:r>
              <a:rPr lang="ja-JP" altLang="en-US" sz="1200" dirty="0">
                <a:latin typeface="ＭＳ 明朝" pitchFamily="17" charset="-128"/>
                <a:ea typeface="HG丸ｺﾞｼｯｸM-PRO" pitchFamily="49" charset="-128"/>
                <a:cs typeface="Times New Roman" pitchFamily="18" charset="0"/>
              </a:rPr>
              <a:t>施設職員</a:t>
            </a:r>
            <a:endParaRPr lang="ja-JP" altLang="en-US" sz="1200" dirty="0">
              <a:ea typeface="HG丸ｺﾞｼｯｸM-PRO" pitchFamily="49" charset="-128"/>
              <a:cs typeface="Times New Roman" pitchFamily="18" charset="0"/>
            </a:endParaRPr>
          </a:p>
        </p:txBody>
      </p:sp>
      <p:sp>
        <p:nvSpPr>
          <p:cNvPr id="21523" name="Text Box 13"/>
          <p:cNvSpPr txBox="1">
            <a:spLocks noChangeArrowheads="1"/>
          </p:cNvSpPr>
          <p:nvPr/>
        </p:nvSpPr>
        <p:spPr bwMode="auto">
          <a:xfrm>
            <a:off x="5016500" y="2762250"/>
            <a:ext cx="928687" cy="511175"/>
          </a:xfrm>
          <a:prstGeom prst="rect">
            <a:avLst/>
          </a:prstGeom>
          <a:noFill/>
          <a:ln w="9525">
            <a:noFill/>
            <a:miter lim="800000"/>
            <a:headEnd/>
            <a:tailEnd/>
          </a:ln>
        </p:spPr>
        <p:txBody>
          <a:bodyPr lIns="74295" tIns="8890" rIns="74295" bIns="8890"/>
          <a:lstStyle/>
          <a:p>
            <a:r>
              <a:rPr lang="ja-JP" altLang="en-US" sz="1000" dirty="0">
                <a:latin typeface="ＭＳ ゴシック" pitchFamily="49" charset="-128"/>
                <a:ea typeface="HG丸ｺﾞｼｯｸM-PRO" pitchFamily="49" charset="-128"/>
                <a:cs typeface="ＭＳ Ｐゴシック" charset="-128"/>
              </a:rPr>
              <a:t>事故状況や搬送先病院などを連絡する</a:t>
            </a:r>
            <a:endParaRPr lang="ja-JP" altLang="en-US" sz="1000" dirty="0">
              <a:ea typeface="HG丸ｺﾞｼｯｸM-PRO" pitchFamily="49" charset="-128"/>
              <a:cs typeface="ＭＳ Ｐゴシック" charset="-128"/>
            </a:endParaRPr>
          </a:p>
        </p:txBody>
      </p:sp>
      <p:sp>
        <p:nvSpPr>
          <p:cNvPr id="21524" name="Text Box 12"/>
          <p:cNvSpPr txBox="1">
            <a:spLocks noChangeArrowheads="1"/>
          </p:cNvSpPr>
          <p:nvPr/>
        </p:nvSpPr>
        <p:spPr bwMode="auto">
          <a:xfrm>
            <a:off x="3238500" y="4302125"/>
            <a:ext cx="928687" cy="577850"/>
          </a:xfrm>
          <a:prstGeom prst="rect">
            <a:avLst/>
          </a:prstGeom>
          <a:noFill/>
          <a:ln w="9525">
            <a:noFill/>
            <a:miter lim="800000"/>
            <a:headEnd/>
            <a:tailEnd/>
          </a:ln>
        </p:spPr>
        <p:txBody>
          <a:bodyPr lIns="74295" tIns="8890" rIns="74295" bIns="8890"/>
          <a:lstStyle/>
          <a:p>
            <a:r>
              <a:rPr lang="ja-JP" altLang="en-US" sz="1000" dirty="0">
                <a:latin typeface="ＭＳ ゴシック" pitchFamily="49" charset="-128"/>
                <a:ea typeface="HG丸ｺﾞｼｯｸM-PRO" pitchFamily="49" charset="-128"/>
                <a:cs typeface="ＭＳ Ｐゴシック" charset="-128"/>
              </a:rPr>
              <a:t>事故状況や搬送先病院などを連絡する</a:t>
            </a:r>
            <a:endParaRPr lang="ja-JP" altLang="en-US" sz="1000" dirty="0">
              <a:ea typeface="HG丸ｺﾞｼｯｸM-PRO" pitchFamily="49" charset="-128"/>
              <a:cs typeface="ＭＳ Ｐゴシック" charset="-128"/>
            </a:endParaRPr>
          </a:p>
        </p:txBody>
      </p:sp>
      <p:sp>
        <p:nvSpPr>
          <p:cNvPr id="21525" name="Text Box 11"/>
          <p:cNvSpPr txBox="1">
            <a:spLocks noChangeArrowheads="1"/>
          </p:cNvSpPr>
          <p:nvPr/>
        </p:nvSpPr>
        <p:spPr bwMode="auto">
          <a:xfrm>
            <a:off x="1416050" y="2628900"/>
            <a:ext cx="1111250" cy="666750"/>
          </a:xfrm>
          <a:prstGeom prst="rect">
            <a:avLst/>
          </a:prstGeom>
          <a:noFill/>
          <a:ln w="9525">
            <a:noFill/>
            <a:miter lim="800000"/>
            <a:headEnd/>
            <a:tailEnd/>
          </a:ln>
        </p:spPr>
        <p:txBody>
          <a:bodyPr lIns="74295" tIns="8890" rIns="74295" bIns="8890"/>
          <a:lstStyle/>
          <a:p>
            <a:r>
              <a:rPr lang="ja-JP" altLang="en-US" sz="1000" dirty="0">
                <a:latin typeface="ＭＳ ゴシック" pitchFamily="49" charset="-128"/>
                <a:ea typeface="HG丸ｺﾞｼｯｸM-PRO" pitchFamily="49" charset="-128"/>
                <a:cs typeface="ＭＳ Ｐゴシック" charset="-128"/>
              </a:rPr>
              <a:t>事故発生を伝え、救急車の要請と救護の協力を依頼する</a:t>
            </a:r>
            <a:endParaRPr lang="ja-JP" altLang="en-US" sz="1000" dirty="0">
              <a:ea typeface="HG丸ｺﾞｼｯｸM-PRO" pitchFamily="49" charset="-128"/>
              <a:cs typeface="ＭＳ Ｐゴシック" charset="-128"/>
            </a:endParaRPr>
          </a:p>
        </p:txBody>
      </p:sp>
      <p:sp>
        <p:nvSpPr>
          <p:cNvPr id="21527" name="Text Box 9"/>
          <p:cNvSpPr txBox="1">
            <a:spLocks noChangeArrowheads="1"/>
          </p:cNvSpPr>
          <p:nvPr/>
        </p:nvSpPr>
        <p:spPr bwMode="auto">
          <a:xfrm>
            <a:off x="215900" y="3324225"/>
            <a:ext cx="928687" cy="282575"/>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lIns="74295" tIns="8890" rIns="74295" bIns="8890" anchor="ctr"/>
          <a:lstStyle/>
          <a:p>
            <a:pPr algn="ctr"/>
            <a:r>
              <a:rPr lang="ja-JP" altLang="en-US" sz="1200" dirty="0">
                <a:latin typeface="ＭＳ 明朝" pitchFamily="17" charset="-128"/>
                <a:ea typeface="HG丸ｺﾞｼｯｸM-PRO" pitchFamily="49" charset="-128"/>
                <a:cs typeface="Times New Roman" pitchFamily="18" charset="0"/>
              </a:rPr>
              <a:t>救急車要請</a:t>
            </a:r>
            <a:endParaRPr lang="ja-JP" altLang="en-US" sz="1200" dirty="0">
              <a:ea typeface="HG丸ｺﾞｼｯｸM-PRO" pitchFamily="49" charset="-128"/>
              <a:cs typeface="Times New Roman" pitchFamily="18" charset="0"/>
            </a:endParaRPr>
          </a:p>
        </p:txBody>
      </p:sp>
      <p:sp>
        <p:nvSpPr>
          <p:cNvPr id="21528" name="Text Box 8"/>
          <p:cNvSpPr txBox="1">
            <a:spLocks noChangeArrowheads="1"/>
          </p:cNvSpPr>
          <p:nvPr/>
        </p:nvSpPr>
        <p:spPr bwMode="auto">
          <a:xfrm>
            <a:off x="215900" y="4879975"/>
            <a:ext cx="928687" cy="282575"/>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lIns="74295" tIns="8890" rIns="74295" bIns="8890" anchor="ctr"/>
          <a:lstStyle/>
          <a:p>
            <a:pPr algn="ctr"/>
            <a:r>
              <a:rPr lang="ja-JP" altLang="en-US" sz="1200">
                <a:latin typeface="ＭＳ 明朝" pitchFamily="17" charset="-128"/>
                <a:ea typeface="HG丸ｺﾞｼｯｸM-PRO" pitchFamily="49" charset="-128"/>
                <a:cs typeface="Times New Roman" pitchFamily="18" charset="0"/>
              </a:rPr>
              <a:t>病院</a:t>
            </a:r>
            <a:endParaRPr lang="ja-JP" altLang="en-US" sz="1200">
              <a:ea typeface="HG丸ｺﾞｼｯｸM-PRO" pitchFamily="49" charset="-128"/>
              <a:cs typeface="Times New Roman" pitchFamily="18" charset="0"/>
            </a:endParaRPr>
          </a:p>
        </p:txBody>
      </p:sp>
      <p:sp>
        <p:nvSpPr>
          <p:cNvPr id="21530" name="Freeform 6"/>
          <p:cNvSpPr>
            <a:spLocks/>
          </p:cNvSpPr>
          <p:nvPr/>
        </p:nvSpPr>
        <p:spPr bwMode="auto">
          <a:xfrm flipH="1">
            <a:off x="1149350" y="3873501"/>
            <a:ext cx="4356100" cy="1184274"/>
          </a:xfrm>
          <a:custGeom>
            <a:avLst/>
            <a:gdLst>
              <a:gd name="T0" fmla="*/ 0 w 636"/>
              <a:gd name="T1" fmla="*/ 0 h 318"/>
              <a:gd name="T2" fmla="*/ 0 w 636"/>
              <a:gd name="T3" fmla="*/ 2147483647 h 318"/>
              <a:gd name="T4" fmla="*/ 2147483647 w 636"/>
              <a:gd name="T5" fmla="*/ 2147483647 h 318"/>
              <a:gd name="T6" fmla="*/ 0 60000 65536"/>
              <a:gd name="T7" fmla="*/ 0 60000 65536"/>
              <a:gd name="T8" fmla="*/ 0 60000 65536"/>
              <a:gd name="T9" fmla="*/ 0 w 636"/>
              <a:gd name="T10" fmla="*/ 0 h 318"/>
              <a:gd name="T11" fmla="*/ 636 w 636"/>
              <a:gd name="T12" fmla="*/ 318 h 318"/>
            </a:gdLst>
            <a:ahLst/>
            <a:cxnLst>
              <a:cxn ang="T6">
                <a:pos x="T0" y="T1"/>
              </a:cxn>
              <a:cxn ang="T7">
                <a:pos x="T2" y="T3"/>
              </a:cxn>
              <a:cxn ang="T8">
                <a:pos x="T4" y="T5"/>
              </a:cxn>
            </a:cxnLst>
            <a:rect l="T9" t="T10" r="T11" b="T12"/>
            <a:pathLst>
              <a:path w="636" h="318">
                <a:moveTo>
                  <a:pt x="0" y="0"/>
                </a:moveTo>
                <a:lnTo>
                  <a:pt x="0" y="318"/>
                </a:lnTo>
                <a:lnTo>
                  <a:pt x="636" y="318"/>
                </a:lnTo>
              </a:path>
            </a:pathLst>
          </a:custGeom>
          <a:noFill/>
          <a:ln w="9525">
            <a:solidFill>
              <a:srgbClr val="000000"/>
            </a:solidFill>
            <a:round/>
            <a:headEnd/>
            <a:tailEnd type="triangle" w="med" len="med"/>
          </a:ln>
        </p:spPr>
        <p:txBody>
          <a:bodyPr/>
          <a:lstStyle/>
          <a:p>
            <a:endParaRPr lang="ja-JP" altLang="en-US"/>
          </a:p>
        </p:txBody>
      </p:sp>
      <p:sp>
        <p:nvSpPr>
          <p:cNvPr id="21531" name="Text Box 5"/>
          <p:cNvSpPr txBox="1">
            <a:spLocks noChangeArrowheads="1"/>
          </p:cNvSpPr>
          <p:nvPr/>
        </p:nvSpPr>
        <p:spPr bwMode="auto">
          <a:xfrm>
            <a:off x="6127750" y="2228850"/>
            <a:ext cx="2711450" cy="4311650"/>
          </a:xfrm>
          <a:prstGeom prst="rect">
            <a:avLst/>
          </a:prstGeom>
          <a:solidFill>
            <a:srgbClr val="FFFFFF"/>
          </a:solidFill>
          <a:ln w="9525">
            <a:solidFill>
              <a:srgbClr val="000000"/>
            </a:solidFill>
            <a:miter lim="800000"/>
            <a:headEnd/>
            <a:tailEnd/>
          </a:ln>
        </p:spPr>
        <p:txBody>
          <a:bodyPr lIns="74295" tIns="8890" rIns="74295" bIns="8890" anchor="ctr"/>
          <a:lstStyle/>
          <a:p>
            <a:pPr algn="ctr">
              <a:lnSpc>
                <a:spcPts val="2000"/>
              </a:lnSpc>
              <a:spcBef>
                <a:spcPts val="0"/>
              </a:spcBef>
            </a:pPr>
            <a:r>
              <a:rPr lang="en-US" altLang="ja-JP" sz="1400" dirty="0">
                <a:latin typeface="HG丸ｺﾞｼｯｸM-PRO" pitchFamily="50" charset="-128"/>
                <a:ea typeface="HG丸ｺﾞｼｯｸM-PRO" pitchFamily="50" charset="-128"/>
                <a:cs typeface="ＭＳ Ｐゴシック" charset="-128"/>
              </a:rPr>
              <a:t>【</a:t>
            </a:r>
            <a:r>
              <a:rPr lang="ja-JP" altLang="en-US" sz="1400" dirty="0">
                <a:latin typeface="HG丸ｺﾞｼｯｸM-PRO" pitchFamily="50" charset="-128"/>
                <a:ea typeface="HG丸ｺﾞｼｯｸM-PRO" pitchFamily="50" charset="-128"/>
                <a:cs typeface="ＭＳ Ｐゴシック" charset="-128"/>
              </a:rPr>
              <a:t>連絡先一覧</a:t>
            </a:r>
            <a:r>
              <a:rPr lang="en-US" altLang="ja-JP" sz="1400" dirty="0">
                <a:latin typeface="HG丸ｺﾞｼｯｸM-PRO" pitchFamily="50" charset="-128"/>
                <a:ea typeface="HG丸ｺﾞｼｯｸM-PRO" pitchFamily="50" charset="-128"/>
                <a:cs typeface="ＭＳ Ｐゴシック" charset="-128"/>
              </a:rPr>
              <a:t>】</a:t>
            </a:r>
          </a:p>
          <a:p>
            <a:pPr>
              <a:lnSpc>
                <a:spcPts val="2000"/>
              </a:lnSpc>
              <a:spcBef>
                <a:spcPts val="600"/>
              </a:spcBef>
              <a:spcAft>
                <a:spcPts val="600"/>
              </a:spcAft>
            </a:pPr>
            <a:r>
              <a:rPr lang="ja-JP" altLang="en-US" sz="1600" b="1" dirty="0">
                <a:latin typeface="HG丸ｺﾞｼｯｸM-PRO" pitchFamily="50" charset="-128"/>
                <a:ea typeface="HG丸ｺﾞｼｯｸM-PRO" pitchFamily="50" charset="-128"/>
                <a:cs typeface="ＭＳ Ｐゴシック" charset="-128"/>
              </a:rPr>
              <a:t>　　救急依頼　　１１９</a:t>
            </a:r>
            <a:endParaRPr lang="en-US" altLang="ja-JP" sz="1600" b="1" dirty="0">
              <a:latin typeface="HG丸ｺﾞｼｯｸM-PRO" pitchFamily="50" charset="-128"/>
              <a:ea typeface="HG丸ｺﾞｼｯｸM-PRO" pitchFamily="50" charset="-128"/>
              <a:cs typeface="ＭＳ Ｐゴシック" charset="-128"/>
            </a:endParaRPr>
          </a:p>
          <a:p>
            <a:pPr eaLnBrk="0" hangingPunct="0">
              <a:lnSpc>
                <a:spcPts val="1600"/>
              </a:lnSpc>
              <a:spcBef>
                <a:spcPts val="600"/>
              </a:spcBef>
            </a:pPr>
            <a:r>
              <a:rPr lang="en-US" altLang="ja-JP" sz="1100" dirty="0">
                <a:latin typeface="HG丸ｺﾞｼｯｸM-PRO" pitchFamily="50" charset="-128"/>
                <a:ea typeface="HG丸ｺﾞｼｯｸM-PRO" pitchFamily="50" charset="-128"/>
                <a:cs typeface="ＭＳ Ｐゴシック" charset="-128"/>
              </a:rPr>
              <a:t>●</a:t>
            </a:r>
            <a:r>
              <a:rPr lang="ja-JP" altLang="en-US" sz="1100" dirty="0">
                <a:latin typeface="HG丸ｺﾞｼｯｸM-PRO" pitchFamily="50" charset="-128"/>
                <a:ea typeface="HG丸ｺﾞｼｯｸM-PRO" pitchFamily="50" charset="-128"/>
                <a:cs typeface="ＭＳ Ｐゴシック" charset="-128"/>
              </a:rPr>
              <a:t>鴻巣警察署</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０４８－５４３－０１１０（代）　</a:t>
            </a: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北本駅前交番</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０４８－５９２－２０４４　　　　</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北本交番</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０４８－５９１－１４４６　　　</a:t>
            </a: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二ツ家交番</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０４８－５９３－７６１０　</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●埼玉県央広域消防本部</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北本消防署</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０４８－５９２－５００５</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北本東分署</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０４８－５９２－２２５４</a:t>
            </a: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●北本市教育委員会　生涯学習課</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０４８－５９４－５５６７　</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（土、日、祭日）市役所　代表</a:t>
            </a:r>
            <a:endParaRPr lang="en-US" altLang="ja-JP" sz="1100" dirty="0">
              <a:latin typeface="HG丸ｺﾞｼｯｸM-PRO" pitchFamily="50" charset="-128"/>
              <a:ea typeface="HG丸ｺﾞｼｯｸM-PRO" pitchFamily="50" charset="-128"/>
              <a:cs typeface="ＭＳ Ｐゴシック" charset="-128"/>
            </a:endParaRPr>
          </a:p>
          <a:p>
            <a:pPr eaLnBrk="0" hangingPunct="0">
              <a:lnSpc>
                <a:spcPts val="1600"/>
              </a:lnSpc>
              <a:spcBef>
                <a:spcPts val="0"/>
              </a:spcBef>
            </a:pPr>
            <a:r>
              <a:rPr lang="ja-JP" altLang="en-US" sz="1100" dirty="0">
                <a:latin typeface="HG丸ｺﾞｼｯｸM-PRO" pitchFamily="50" charset="-128"/>
                <a:ea typeface="HG丸ｺﾞｼｯｸM-PRO" pitchFamily="50" charset="-128"/>
                <a:cs typeface="ＭＳ Ｐゴシック" charset="-128"/>
              </a:rPr>
              <a:t>　　　０４８－５９１－１１１１</a:t>
            </a:r>
          </a:p>
        </p:txBody>
      </p:sp>
      <p:sp>
        <p:nvSpPr>
          <p:cNvPr id="21532" name="Rectangle 30"/>
          <p:cNvSpPr>
            <a:spLocks noChangeArrowheads="1"/>
          </p:cNvSpPr>
          <p:nvPr/>
        </p:nvSpPr>
        <p:spPr bwMode="auto">
          <a:xfrm>
            <a:off x="-50800" y="1025267"/>
            <a:ext cx="8134350" cy="1525675"/>
          </a:xfrm>
          <a:prstGeom prst="rect">
            <a:avLst/>
          </a:prstGeom>
          <a:noFill/>
          <a:ln w="9525">
            <a:noFill/>
            <a:miter lim="800000"/>
            <a:headEnd/>
            <a:tailEnd/>
          </a:ln>
        </p:spPr>
        <p:txBody>
          <a:bodyPr wrap="square" lIns="90000" tIns="46800" rIns="90000" bIns="46800" anchor="ctr">
            <a:spAutoFit/>
          </a:bodyPr>
          <a:lstStyle/>
          <a:p>
            <a:r>
              <a:rPr lang="ja-JP" altLang="en-US" sz="1600" dirty="0">
                <a:latin typeface="ＭＳ ゴシック" pitchFamily="49" charset="-128"/>
                <a:ea typeface="HG丸ｺﾞｼｯｸM-PRO" pitchFamily="49" charset="-128"/>
                <a:cs typeface="ＭＳ Ｐゴシック" charset="-128"/>
              </a:rPr>
              <a:t>　</a:t>
            </a:r>
            <a:r>
              <a:rPr lang="en-US" altLang="ja-JP" sz="1600" dirty="0">
                <a:latin typeface="ＭＳ ゴシック" pitchFamily="49" charset="-128"/>
                <a:ea typeface="HG丸ｺﾞｼｯｸM-PRO" pitchFamily="49" charset="-128"/>
                <a:cs typeface="ＭＳ Ｐゴシック" charset="-128"/>
              </a:rPr>
              <a:t>【</a:t>
            </a:r>
            <a:r>
              <a:rPr lang="ja-JP" altLang="en-US" sz="1600" dirty="0">
                <a:latin typeface="ＭＳ ゴシック" pitchFamily="49" charset="-128"/>
                <a:ea typeface="HG丸ｺﾞｼｯｸM-PRO" pitchFamily="49" charset="-128"/>
                <a:cs typeface="ＭＳ Ｐゴシック" charset="-128"/>
              </a:rPr>
              <a:t>一人で対応せず、応援を要請しましょう</a:t>
            </a:r>
            <a:r>
              <a:rPr lang="en-US" altLang="ja-JP" sz="1600" dirty="0">
                <a:latin typeface="ＭＳ ゴシック" pitchFamily="49" charset="-128"/>
                <a:ea typeface="HG丸ｺﾞｼｯｸM-PRO" pitchFamily="49" charset="-128"/>
                <a:cs typeface="ＭＳ Ｐゴシック" charset="-128"/>
              </a:rPr>
              <a:t>】</a:t>
            </a:r>
            <a:endParaRPr lang="en-US" altLang="ja-JP" sz="1200" dirty="0">
              <a:latin typeface="ＭＳ ゴシック" pitchFamily="49" charset="-128"/>
              <a:ea typeface="HG丸ｺﾞｼｯｸM-PRO" pitchFamily="49" charset="-128"/>
              <a:cs typeface="ＭＳ Ｐゴシック" charset="-128"/>
            </a:endParaRPr>
          </a:p>
          <a:p>
            <a:pPr eaLnBrk="0" hangingPunct="0">
              <a:spcBef>
                <a:spcPts val="600"/>
              </a:spcBef>
            </a:pPr>
            <a:r>
              <a:rPr lang="ja-JP" altLang="en-US" sz="1200" dirty="0">
                <a:latin typeface="ＭＳ ゴシック" pitchFamily="49" charset="-128"/>
                <a:ea typeface="HG丸ｺﾞｼｯｸM-PRO" pitchFamily="49" charset="-128"/>
                <a:cs typeface="ＭＳ Ｐゴシック" charset="-128"/>
              </a:rPr>
              <a:t>　　・連絡の優先順位は①→②→③の番号順です。</a:t>
            </a:r>
            <a:endParaRPr lang="ja-JP" altLang="en-US" sz="1200" dirty="0">
              <a:ea typeface="HG丸ｺﾞｼｯｸM-PRO" pitchFamily="49" charset="-128"/>
              <a:cs typeface="ＭＳ Ｐゴシック" charset="-128"/>
            </a:endParaRPr>
          </a:p>
          <a:p>
            <a:pPr eaLnBrk="0" hangingPunct="0"/>
            <a:r>
              <a:rPr lang="ja-JP" altLang="en-US" sz="1200" dirty="0">
                <a:latin typeface="ＭＳ ゴシック" pitchFamily="49" charset="-128"/>
                <a:ea typeface="HG丸ｺﾞｼｯｸM-PRO" pitchFamily="49" charset="-128"/>
                <a:cs typeface="ＭＳ Ｐゴシック" charset="-128"/>
              </a:rPr>
              <a:t>　　・救急車の必要がなくとも、家族に連絡し、家族（保護者）とともに帰宅してもらう。</a:t>
            </a:r>
            <a:endParaRPr lang="en-US" altLang="ja-JP" sz="1200" dirty="0">
              <a:latin typeface="ＭＳ ゴシック" pitchFamily="49" charset="-128"/>
              <a:ea typeface="HG丸ｺﾞｼｯｸM-PRO" pitchFamily="49" charset="-128"/>
              <a:cs typeface="ＭＳ Ｐゴシック" charset="-128"/>
            </a:endParaRPr>
          </a:p>
          <a:p>
            <a:pPr eaLnBrk="0" hangingPunct="0"/>
            <a:r>
              <a:rPr lang="ja-JP" altLang="en-US" sz="1200" dirty="0">
                <a:latin typeface="ＭＳ ゴシック" pitchFamily="49" charset="-128"/>
                <a:ea typeface="HG丸ｺﾞｼｯｸM-PRO" pitchFamily="49" charset="-128"/>
                <a:cs typeface="ＭＳ Ｐゴシック" charset="-128"/>
              </a:rPr>
              <a:t>　　　</a:t>
            </a:r>
            <a:r>
              <a:rPr lang="ja-JP" altLang="en-US" sz="1200" dirty="0">
                <a:solidFill>
                  <a:prstClr val="black"/>
                </a:solidFill>
                <a:latin typeface="ＭＳ ゴシック" pitchFamily="49" charset="-128"/>
                <a:ea typeface="HG丸ｺﾞｼｯｸM-PRO" pitchFamily="49" charset="-128"/>
                <a:cs typeface="ＭＳ Ｐゴシック" charset="-128"/>
              </a:rPr>
              <a:t> （事務局への連絡をお願いいたします）</a:t>
            </a:r>
            <a:endParaRPr lang="en-US" altLang="ja-JP" sz="1200" dirty="0">
              <a:latin typeface="ＭＳ ゴシック" pitchFamily="49" charset="-128"/>
              <a:ea typeface="HG丸ｺﾞｼｯｸM-PRO" pitchFamily="49" charset="-128"/>
              <a:cs typeface="ＭＳ Ｐゴシック" charset="-128"/>
            </a:endParaRPr>
          </a:p>
          <a:p>
            <a:pPr eaLnBrk="0" hangingPunct="0"/>
            <a:r>
              <a:rPr lang="ja-JP" altLang="en-US" sz="1200" dirty="0">
                <a:latin typeface="ＭＳ ゴシック" pitchFamily="49" charset="-128"/>
                <a:ea typeface="HG丸ｺﾞｼｯｸM-PRO" pitchFamily="49" charset="-128"/>
                <a:cs typeface="ＭＳ Ｐゴシック" charset="-128"/>
              </a:rPr>
              <a:t>　　・軽傷と思われる</a:t>
            </a:r>
            <a:r>
              <a:rPr lang="ja-JP" altLang="en-US" sz="1200" dirty="0">
                <a:latin typeface="Century" pitchFamily="18" charset="0"/>
                <a:ea typeface="HG丸ｺﾞｼｯｸM-PRO" pitchFamily="49" charset="-128"/>
                <a:cs typeface="ＭＳ Ｐゴシック" charset="-128"/>
              </a:rPr>
              <a:t>“</a:t>
            </a:r>
            <a:r>
              <a:rPr lang="ja-JP" altLang="en-US" sz="1200" dirty="0">
                <a:latin typeface="ＭＳ ゴシック" pitchFamily="49" charset="-128"/>
                <a:ea typeface="HG丸ｺﾞｼｯｸM-PRO" pitchFamily="49" charset="-128"/>
                <a:cs typeface="ＭＳ Ｐゴシック" charset="-128"/>
              </a:rPr>
              <a:t>けが</a:t>
            </a:r>
            <a:r>
              <a:rPr lang="ja-JP" altLang="en-US" sz="1200" dirty="0">
                <a:latin typeface="Century" pitchFamily="18" charset="0"/>
                <a:ea typeface="HG丸ｺﾞｼｯｸM-PRO" pitchFamily="49" charset="-128"/>
                <a:cs typeface="ＭＳ Ｐゴシック" charset="-128"/>
              </a:rPr>
              <a:t>”</a:t>
            </a:r>
            <a:r>
              <a:rPr lang="ja-JP" altLang="en-US" sz="1200" dirty="0">
                <a:latin typeface="ＭＳ ゴシック" pitchFamily="49" charset="-128"/>
                <a:ea typeface="HG丸ｺﾞｼｯｸM-PRO" pitchFamily="49" charset="-128"/>
                <a:cs typeface="ＭＳ Ｐゴシック" charset="-128"/>
              </a:rPr>
              <a:t>の場合でも、首から上の場合は必ず救急車を要請する。</a:t>
            </a:r>
            <a:endParaRPr lang="en-US" altLang="ja-JP" sz="1200" dirty="0">
              <a:latin typeface="ＭＳ ゴシック" pitchFamily="49" charset="-128"/>
              <a:ea typeface="HG丸ｺﾞｼｯｸM-PRO" pitchFamily="49" charset="-128"/>
              <a:cs typeface="ＭＳ Ｐゴシック" charset="-128"/>
            </a:endParaRPr>
          </a:p>
          <a:p>
            <a:pPr eaLnBrk="0" hangingPunct="0"/>
            <a:r>
              <a:rPr lang="ja-JP" altLang="en-US" sz="1200" dirty="0">
                <a:latin typeface="ＭＳ ゴシック" pitchFamily="49" charset="-128"/>
                <a:ea typeface="HG丸ｺﾞｼｯｸM-PRO" pitchFamily="49" charset="-128"/>
                <a:cs typeface="ＭＳ Ｐゴシック" charset="-128"/>
              </a:rPr>
              <a:t>　　</a:t>
            </a:r>
            <a:endParaRPr lang="ja-JP" altLang="en-US" sz="1200" dirty="0">
              <a:ea typeface="HG丸ｺﾞｼｯｸM-PRO" pitchFamily="49" charset="-128"/>
              <a:cs typeface="ＭＳ Ｐゴシック" charset="-128"/>
            </a:endParaRPr>
          </a:p>
          <a:p>
            <a:pPr eaLnBrk="0" hangingPunct="0"/>
            <a:endParaRPr lang="ja-JP" altLang="en-US" sz="1200" dirty="0">
              <a:ea typeface="HG丸ｺﾞｼｯｸM-PRO" pitchFamily="49" charset="-128"/>
              <a:cs typeface="ＭＳ Ｐゴシック" charset="-128"/>
            </a:endParaRPr>
          </a:p>
        </p:txBody>
      </p:sp>
      <p:sp>
        <p:nvSpPr>
          <p:cNvPr id="21533" name="Rectangle 46"/>
          <p:cNvSpPr>
            <a:spLocks noChangeArrowheads="1"/>
          </p:cNvSpPr>
          <p:nvPr/>
        </p:nvSpPr>
        <p:spPr bwMode="auto">
          <a:xfrm>
            <a:off x="482600" y="5337990"/>
            <a:ext cx="5245100" cy="1202510"/>
          </a:xfrm>
          <a:prstGeom prst="rect">
            <a:avLst/>
          </a:prstGeom>
          <a:noFill/>
          <a:ln w="9525" cap="rnd">
            <a:solidFill>
              <a:schemeClr val="tx1"/>
            </a:solidFill>
            <a:prstDash val="sysDot"/>
            <a:round/>
            <a:headEnd/>
            <a:tailEnd/>
          </a:ln>
        </p:spPr>
        <p:txBody>
          <a:bodyPr wrap="square" lIns="90000" tIns="46800" rIns="90000" bIns="46800">
            <a:spAutoFit/>
          </a:bodyPr>
          <a:lstStyle/>
          <a:p>
            <a:r>
              <a:rPr lang="en-US" altLang="ja-JP" sz="1200" dirty="0">
                <a:latin typeface="ＭＳ ゴシック" pitchFamily="49" charset="-128"/>
                <a:ea typeface="HG丸ｺﾞｼｯｸM-PRO" pitchFamily="49" charset="-128"/>
                <a:cs typeface="ＭＳ Ｐゴシック" charset="-128"/>
              </a:rPr>
              <a:t>【</a:t>
            </a:r>
            <a:r>
              <a:rPr lang="ja-JP" altLang="en-US" sz="1200" dirty="0">
                <a:latin typeface="ＭＳ ゴシック" pitchFamily="49" charset="-128"/>
                <a:ea typeface="HG丸ｺﾞｼｯｸM-PRO" pitchFamily="49" charset="-128"/>
                <a:cs typeface="ＭＳ Ｐゴシック" charset="-128"/>
              </a:rPr>
              <a:t>連絡事項</a:t>
            </a:r>
            <a:r>
              <a:rPr lang="en-US" altLang="ja-JP" sz="1200" dirty="0">
                <a:latin typeface="ＭＳ ゴシック" pitchFamily="49" charset="-128"/>
                <a:ea typeface="HG丸ｺﾞｼｯｸM-PRO" pitchFamily="49" charset="-128"/>
                <a:cs typeface="ＭＳ Ｐゴシック" charset="-128"/>
              </a:rPr>
              <a:t>】</a:t>
            </a:r>
            <a:endParaRPr lang="en-US" altLang="ja-JP" sz="1200" dirty="0">
              <a:ea typeface="HG丸ｺﾞｼｯｸM-PRO" pitchFamily="49" charset="-128"/>
              <a:cs typeface="ＭＳ Ｐゴシック" charset="-128"/>
            </a:endParaRPr>
          </a:p>
          <a:p>
            <a:pPr eaLnBrk="0" hangingPunct="0">
              <a:spcBef>
                <a:spcPts val="0"/>
              </a:spcBef>
            </a:pPr>
            <a:r>
              <a:rPr lang="ja-JP" altLang="en-US" sz="1200" dirty="0">
                <a:latin typeface="ＭＳ ゴシック" pitchFamily="49" charset="-128"/>
                <a:ea typeface="HG丸ｺﾞｼｯｸM-PRO" pitchFamily="49" charset="-128"/>
                <a:cs typeface="ＭＳ Ｐゴシック" charset="-128"/>
              </a:rPr>
              <a:t>１．受講者の緊急連絡先を記載した受講者名簿を開講前に市民教授に</a:t>
            </a:r>
            <a:endParaRPr lang="en-US" altLang="ja-JP" sz="1200" dirty="0">
              <a:latin typeface="ＭＳ ゴシック" pitchFamily="49" charset="-128"/>
              <a:ea typeface="HG丸ｺﾞｼｯｸM-PRO" pitchFamily="49" charset="-128"/>
              <a:cs typeface="ＭＳ Ｐゴシック" charset="-128"/>
            </a:endParaRPr>
          </a:p>
          <a:p>
            <a:pPr eaLnBrk="0" hangingPunct="0">
              <a:spcBef>
                <a:spcPts val="0"/>
              </a:spcBef>
            </a:pPr>
            <a:r>
              <a:rPr lang="ja-JP" altLang="en-US" sz="1200" dirty="0">
                <a:latin typeface="ＭＳ ゴシック" pitchFamily="49" charset="-128"/>
                <a:ea typeface="HG丸ｺﾞｼｯｸM-PRO" pitchFamily="49" charset="-128"/>
                <a:cs typeface="ＭＳ Ｐゴシック" charset="-128"/>
              </a:rPr>
              <a:t>　　お渡しします。</a:t>
            </a:r>
            <a:endParaRPr lang="ja-JP" altLang="en-US" sz="1200" dirty="0">
              <a:ea typeface="HG丸ｺﾞｼｯｸM-PRO" pitchFamily="49" charset="-128"/>
              <a:cs typeface="ＭＳ Ｐゴシック" charset="-128"/>
            </a:endParaRPr>
          </a:p>
          <a:p>
            <a:pPr eaLnBrk="0" hangingPunct="0">
              <a:spcBef>
                <a:spcPts val="0"/>
              </a:spcBef>
            </a:pPr>
            <a:r>
              <a:rPr lang="ja-JP" altLang="en-US" sz="1200" dirty="0">
                <a:latin typeface="ＭＳ ゴシック" pitchFamily="49" charset="-128"/>
                <a:ea typeface="HG丸ｺﾞｼｯｸM-PRO" pitchFamily="49" charset="-128"/>
                <a:cs typeface="ＭＳ Ｐゴシック" charset="-128"/>
              </a:rPr>
              <a:t>２．市民教授、受講者（学苑生）とも団体活動中の事故に備えるため保</a:t>
            </a:r>
            <a:endParaRPr lang="en-US" altLang="ja-JP" sz="1200" dirty="0">
              <a:latin typeface="ＭＳ ゴシック" pitchFamily="49" charset="-128"/>
              <a:ea typeface="HG丸ｺﾞｼｯｸM-PRO" pitchFamily="49" charset="-128"/>
              <a:cs typeface="ＭＳ Ｐゴシック" charset="-128"/>
            </a:endParaRPr>
          </a:p>
          <a:p>
            <a:pPr eaLnBrk="0" hangingPunct="0">
              <a:spcBef>
                <a:spcPts val="0"/>
              </a:spcBef>
            </a:pPr>
            <a:r>
              <a:rPr lang="ja-JP" altLang="en-US" sz="1200" dirty="0">
                <a:latin typeface="ＭＳ ゴシック" pitchFamily="49" charset="-128"/>
                <a:ea typeface="HG丸ｺﾞｼｯｸM-PRO" pitchFamily="49" charset="-128"/>
                <a:cs typeface="ＭＳ Ｐゴシック" charset="-128"/>
              </a:rPr>
              <a:t>　　険に加入しています。怪我などが発生した場合は事務局までご連絡を</a:t>
            </a:r>
            <a:endParaRPr lang="en-US" altLang="ja-JP" sz="1200" dirty="0">
              <a:latin typeface="ＭＳ ゴシック" pitchFamily="49" charset="-128"/>
              <a:ea typeface="HG丸ｺﾞｼｯｸM-PRO" pitchFamily="49" charset="-128"/>
              <a:cs typeface="ＭＳ Ｐゴシック" charset="-128"/>
            </a:endParaRPr>
          </a:p>
          <a:p>
            <a:pPr eaLnBrk="0" hangingPunct="0">
              <a:spcBef>
                <a:spcPts val="0"/>
              </a:spcBef>
            </a:pPr>
            <a:r>
              <a:rPr lang="ja-JP" altLang="en-US" sz="1200" dirty="0">
                <a:latin typeface="ＭＳ ゴシック" pitchFamily="49" charset="-128"/>
                <a:ea typeface="HG丸ｺﾞｼｯｸM-PRO" pitchFamily="49" charset="-128"/>
                <a:cs typeface="ＭＳ Ｐゴシック" charset="-128"/>
              </a:rPr>
              <a:t>　　お願いいたします。</a:t>
            </a:r>
            <a:endParaRPr lang="en-US" altLang="ja-JP" sz="1200" dirty="0">
              <a:ea typeface="HG丸ｺﾞｼｯｸM-PRO" pitchFamily="49" charset="-128"/>
              <a:cs typeface="ＭＳ Ｐゴシック" charset="-128"/>
            </a:endParaRPr>
          </a:p>
        </p:txBody>
      </p:sp>
      <p:sp>
        <p:nvSpPr>
          <p:cNvPr id="21534" name="Text Box 49"/>
          <p:cNvSpPr txBox="1">
            <a:spLocks noChangeArrowheads="1"/>
          </p:cNvSpPr>
          <p:nvPr/>
        </p:nvSpPr>
        <p:spPr bwMode="auto">
          <a:xfrm>
            <a:off x="438150" y="3695700"/>
            <a:ext cx="1911350" cy="92551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1200" u="sng" dirty="0">
                <a:latin typeface="HG丸ｺﾞｼｯｸM-PRO" pitchFamily="49" charset="-128"/>
                <a:ea typeface="HG丸ｺﾞｼｯｸM-PRO" pitchFamily="49" charset="-128"/>
              </a:rPr>
              <a:t>※</a:t>
            </a:r>
            <a:r>
              <a:rPr lang="ja-JP" altLang="en-US" sz="1200" u="sng" dirty="0">
                <a:latin typeface="HG丸ｺﾞｼｯｸM-PRO" pitchFamily="49" charset="-128"/>
                <a:ea typeface="HG丸ｺﾞｼｯｸM-PRO" pitchFamily="49" charset="-128"/>
              </a:rPr>
              <a:t>重傷、重体、意識不明、未成年の場合は救急車に同乗する</a:t>
            </a:r>
            <a:r>
              <a:rPr lang="ja-JP" altLang="en-US" sz="1200" dirty="0">
                <a:latin typeface="HG丸ｺﾞｼｯｸM-PRO" pitchFamily="49" charset="-128"/>
                <a:ea typeface="HG丸ｺﾞｼｯｸM-PRO" pitchFamily="49" charset="-128"/>
              </a:rPr>
              <a:t> </a:t>
            </a:r>
            <a:endParaRPr lang="en-US" altLang="ja-JP" sz="1200" dirty="0">
              <a:latin typeface="HG丸ｺﾞｼｯｸM-PRO" pitchFamily="49" charset="-128"/>
              <a:ea typeface="HG丸ｺﾞｼｯｸM-PRO" pitchFamily="49" charset="-128"/>
            </a:endParaRPr>
          </a:p>
          <a:p>
            <a:pPr>
              <a:spcBef>
                <a:spcPct val="50000"/>
              </a:spcBef>
            </a:pPr>
            <a:r>
              <a:rPr lang="ja-JP" altLang="en-US" sz="1200" dirty="0">
                <a:latin typeface="HG丸ｺﾞｼｯｸM-PRO" pitchFamily="49" charset="-128"/>
                <a:ea typeface="HG丸ｺﾞｼｯｸM-PRO" pitchFamily="49" charset="-128"/>
              </a:rPr>
              <a:t>（講座は終了させる）</a:t>
            </a:r>
          </a:p>
        </p:txBody>
      </p:sp>
      <p:sp>
        <p:nvSpPr>
          <p:cNvPr id="21535" name="Text Box 53"/>
          <p:cNvSpPr txBox="1">
            <a:spLocks noChangeArrowheads="1"/>
          </p:cNvSpPr>
          <p:nvPr/>
        </p:nvSpPr>
        <p:spPr bwMode="auto">
          <a:xfrm>
            <a:off x="8705028" y="6455709"/>
            <a:ext cx="457200"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17</a:t>
            </a:r>
          </a:p>
        </p:txBody>
      </p:sp>
      <p:sp>
        <p:nvSpPr>
          <p:cNvPr id="32" name="下矢印吹き出し 31"/>
          <p:cNvSpPr/>
          <p:nvPr/>
        </p:nvSpPr>
        <p:spPr bwMode="auto">
          <a:xfrm>
            <a:off x="2794000" y="2584450"/>
            <a:ext cx="1778000" cy="718489"/>
          </a:xfrm>
          <a:prstGeom prst="downArrowCallout">
            <a:avLst>
              <a:gd name="adj1" fmla="val 55005"/>
              <a:gd name="adj2" fmla="val 70605"/>
              <a:gd name="adj3" fmla="val 17315"/>
              <a:gd name="adj4" fmla="val 72423"/>
            </a:avLst>
          </a:prstGeom>
          <a:no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p:spPr>
        <p:txBody>
          <a:bodyPr vert="horz" wrap="square" lIns="90000" tIns="46800" rIns="90000" bIns="46800" numCol="1" rtlCol="0" anchor="t" anchorCtr="0" compatLnSpc="1">
            <a:prstTxWarp prst="textNoShape">
              <a:avLst/>
            </a:prstTxWarp>
            <a:spAutoFit/>
          </a:bodyPr>
          <a:lstStyle/>
          <a:p>
            <a:pPr algn="ctr"/>
            <a:r>
              <a:rPr lang="ja-JP" altLang="en-US" sz="1400" b="1" dirty="0">
                <a:latin typeface="ＭＳ 明朝" pitchFamily="17" charset="-128"/>
                <a:ea typeface="HG丸ｺﾞｼｯｸM-PRO" pitchFamily="49" charset="-128"/>
                <a:cs typeface="Times New Roman" pitchFamily="18" charset="0"/>
              </a:rPr>
              <a:t>緊急事態発生</a:t>
            </a:r>
            <a:endParaRPr lang="en-US" altLang="ja-JP" sz="1400" b="1" dirty="0">
              <a:latin typeface="ＭＳ 明朝" pitchFamily="17" charset="-128"/>
              <a:ea typeface="HG丸ｺﾞｼｯｸM-PRO" pitchFamily="49" charset="-128"/>
              <a:cs typeface="Times New Roman" pitchFamily="18" charset="0"/>
            </a:endParaRPr>
          </a:p>
          <a:p>
            <a:pPr algn="ctr"/>
            <a:r>
              <a:rPr lang="ja-JP" altLang="en-US" sz="1400" b="1" dirty="0">
                <a:latin typeface="ＭＳ 明朝" pitchFamily="17" charset="-128"/>
                <a:ea typeface="HG丸ｺﾞｼｯｸM-PRO" pitchFamily="49" charset="-128"/>
                <a:cs typeface="Times New Roman" pitchFamily="18" charset="0"/>
              </a:rPr>
              <a:t>（本人・発見者）</a:t>
            </a:r>
            <a:endParaRPr lang="ja-JP" altLang="en-US" sz="1400" b="1" dirty="0">
              <a:ea typeface="HG丸ｺﾞｼｯｸM-PRO" pitchFamily="49" charset="-128"/>
              <a:cs typeface="Times New Roman" pitchFamily="18" charset="0"/>
            </a:endParaRPr>
          </a:p>
        </p:txBody>
      </p:sp>
      <p:sp>
        <p:nvSpPr>
          <p:cNvPr id="34" name="Freeform 20"/>
          <p:cNvSpPr>
            <a:spLocks/>
          </p:cNvSpPr>
          <p:nvPr/>
        </p:nvSpPr>
        <p:spPr bwMode="auto">
          <a:xfrm rot="10800000">
            <a:off x="2393950" y="3013075"/>
            <a:ext cx="400050" cy="444500"/>
          </a:xfrm>
          <a:custGeom>
            <a:avLst/>
            <a:gdLst>
              <a:gd name="T0" fmla="*/ 0 w 83"/>
              <a:gd name="T1" fmla="*/ 0 h 1"/>
              <a:gd name="T2" fmla="*/ 2147483647 w 83"/>
              <a:gd name="T3" fmla="*/ 0 h 1"/>
              <a:gd name="T4" fmla="*/ 0 60000 65536"/>
              <a:gd name="T5" fmla="*/ 0 60000 65536"/>
              <a:gd name="T6" fmla="*/ 0 w 83"/>
              <a:gd name="T7" fmla="*/ 0 h 1"/>
              <a:gd name="T8" fmla="*/ 83 w 83"/>
              <a:gd name="T9" fmla="*/ 1 h 1"/>
            </a:gdLst>
            <a:ahLst/>
            <a:cxnLst>
              <a:cxn ang="T4">
                <a:pos x="T0" y="T1"/>
              </a:cxn>
              <a:cxn ang="T5">
                <a:pos x="T2" y="T3"/>
              </a:cxn>
            </a:cxnLst>
            <a:rect l="T6" t="T7" r="T8" b="T9"/>
            <a:pathLst>
              <a:path w="83" h="1">
                <a:moveTo>
                  <a:pt x="0" y="0"/>
                </a:moveTo>
                <a:lnTo>
                  <a:pt x="83" y="0"/>
                </a:lnTo>
              </a:path>
            </a:pathLst>
          </a:custGeom>
          <a:noFill/>
          <a:ln w="9525">
            <a:solidFill>
              <a:srgbClr val="000000"/>
            </a:solidFill>
            <a:round/>
            <a:headEnd/>
            <a:tailEnd type="triangle" w="med" len="med"/>
          </a:ln>
        </p:spPr>
        <p:txBody>
          <a:bodyPr/>
          <a:lstStyle/>
          <a:p>
            <a:endParaRPr lang="ja-JP" altLang="en-US"/>
          </a:p>
        </p:txBody>
      </p:sp>
      <p:sp>
        <p:nvSpPr>
          <p:cNvPr id="35" name="Freeform 20"/>
          <p:cNvSpPr>
            <a:spLocks/>
          </p:cNvSpPr>
          <p:nvPr/>
        </p:nvSpPr>
        <p:spPr bwMode="auto">
          <a:xfrm rot="10800000">
            <a:off x="1149349" y="3013074"/>
            <a:ext cx="311150" cy="460375"/>
          </a:xfrm>
          <a:custGeom>
            <a:avLst/>
            <a:gdLst>
              <a:gd name="T0" fmla="*/ 0 w 83"/>
              <a:gd name="T1" fmla="*/ 0 h 1"/>
              <a:gd name="T2" fmla="*/ 2147483647 w 83"/>
              <a:gd name="T3" fmla="*/ 0 h 1"/>
              <a:gd name="T4" fmla="*/ 0 60000 65536"/>
              <a:gd name="T5" fmla="*/ 0 60000 65536"/>
              <a:gd name="T6" fmla="*/ 0 w 83"/>
              <a:gd name="T7" fmla="*/ 0 h 1"/>
              <a:gd name="T8" fmla="*/ 83 w 83"/>
              <a:gd name="T9" fmla="*/ 1 h 1"/>
            </a:gdLst>
            <a:ahLst/>
            <a:cxnLst>
              <a:cxn ang="T4">
                <a:pos x="T0" y="T1"/>
              </a:cxn>
              <a:cxn ang="T5">
                <a:pos x="T2" y="T3"/>
              </a:cxn>
            </a:cxnLst>
            <a:rect l="T6" t="T7" r="T8" b="T9"/>
            <a:pathLst>
              <a:path w="83" h="1">
                <a:moveTo>
                  <a:pt x="0" y="0"/>
                </a:moveTo>
                <a:lnTo>
                  <a:pt x="83" y="0"/>
                </a:lnTo>
              </a:path>
            </a:pathLst>
          </a:custGeom>
          <a:noFill/>
          <a:ln w="9525">
            <a:solidFill>
              <a:srgbClr val="000000"/>
            </a:solidFill>
            <a:round/>
            <a:headEnd/>
            <a:tailEnd type="triangle" w="med" len="med"/>
          </a:ln>
        </p:spPr>
        <p:txBody>
          <a:bodyPr/>
          <a:lstStyle/>
          <a:p>
            <a:endParaRPr lang="ja-JP" altLang="en-US"/>
          </a:p>
        </p:txBody>
      </p:sp>
      <p:pic>
        <p:nvPicPr>
          <p:cNvPr id="30722" name="Picture 2" descr="http://www.city.omuta.lg.jp/shoubou/anshinjouhou/images/kyukyusya.jpg"/>
          <p:cNvPicPr>
            <a:picLocks noChangeAspect="1" noChangeArrowheads="1"/>
          </p:cNvPicPr>
          <p:nvPr/>
        </p:nvPicPr>
        <p:blipFill>
          <a:blip r:embed="rId3" cstate="print"/>
          <a:srcRect/>
          <a:stretch>
            <a:fillRect/>
          </a:stretch>
        </p:blipFill>
        <p:spPr bwMode="auto">
          <a:xfrm>
            <a:off x="6483350" y="946025"/>
            <a:ext cx="1600200" cy="1105025"/>
          </a:xfrm>
          <a:prstGeom prst="rect">
            <a:avLst/>
          </a:prstGeom>
          <a:noFill/>
        </p:spPr>
      </p:pic>
      <p:sp>
        <p:nvSpPr>
          <p:cNvPr id="36" name="Text Box 9"/>
          <p:cNvSpPr txBox="1">
            <a:spLocks noChangeArrowheads="1"/>
          </p:cNvSpPr>
          <p:nvPr/>
        </p:nvSpPr>
        <p:spPr bwMode="auto">
          <a:xfrm>
            <a:off x="122237" y="3013075"/>
            <a:ext cx="1116014" cy="282575"/>
          </a:xfrm>
          <a:prstGeom prst="rect">
            <a:avLst/>
          </a:prstGeom>
          <a:noFill/>
          <a:ln w="9525">
            <a:noFill/>
            <a:miter lim="800000"/>
            <a:headEnd/>
            <a:tailEnd/>
          </a:ln>
        </p:spPr>
        <p:txBody>
          <a:bodyPr lIns="74295" tIns="8890" rIns="74295" bIns="8890" anchor="ctr"/>
          <a:lstStyle/>
          <a:p>
            <a:pPr algn="ctr"/>
            <a:r>
              <a:rPr lang="ja-JP" altLang="en-US" sz="1600" dirty="0">
                <a:latin typeface="HG丸ｺﾞｼｯｸM-PRO" pitchFamily="50" charset="-128"/>
                <a:ea typeface="HG丸ｺﾞｼｯｸM-PRO" pitchFamily="50" charset="-128"/>
              </a:rPr>
              <a:t>☎ </a:t>
            </a:r>
            <a:r>
              <a:rPr lang="ja-JP" altLang="en-US" sz="1600" dirty="0">
                <a:ea typeface="HG丸ｺﾞｼｯｸM-PRO" pitchFamily="49" charset="-128"/>
                <a:cs typeface="Times New Roman" pitchFamily="18" charset="0"/>
              </a:rPr>
              <a:t>１１９</a:t>
            </a:r>
            <a:endParaRPr lang="ja-JP" altLang="en-US" sz="1200" dirty="0">
              <a:ea typeface="HG丸ｺﾞｼｯｸM-PRO" pitchFamily="49" charset="-128"/>
              <a:cs typeface="Times New Roman" pitchFamily="18" charset="0"/>
            </a:endParaRPr>
          </a:p>
        </p:txBody>
      </p:sp>
      <p:sp>
        <p:nvSpPr>
          <p:cNvPr id="37" name="正方形/長方形 36"/>
          <p:cNvSpPr/>
          <p:nvPr/>
        </p:nvSpPr>
        <p:spPr>
          <a:xfrm>
            <a:off x="4527550" y="3606800"/>
            <a:ext cx="1689100" cy="307777"/>
          </a:xfrm>
          <a:prstGeom prst="rect">
            <a:avLst/>
          </a:prstGeom>
        </p:spPr>
        <p:txBody>
          <a:bodyPr wrap="square">
            <a:spAutoFit/>
          </a:bodyPr>
          <a:lstStyle/>
          <a:p>
            <a:r>
              <a:rPr lang="ja-JP" altLang="en-US" sz="1400" dirty="0">
                <a:latin typeface="ＭＳ ゴシック" pitchFamily="49" charset="-128"/>
                <a:ea typeface="HG丸ｺﾞｼｯｸM-PRO" pitchFamily="49" charset="-128"/>
                <a:cs typeface="ＭＳ Ｐゴシック" charset="-128"/>
              </a:rPr>
              <a:t>５９４－５５６７</a:t>
            </a:r>
            <a:endParaRPr lang="ja-JP" altLang="en-US" sz="1400" dirty="0"/>
          </a:p>
        </p:txBody>
      </p:sp>
      <p:sp>
        <p:nvSpPr>
          <p:cNvPr id="28" name="テキスト ボックス 27"/>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荒天・震災等の対応マニュアル</a:t>
            </a:r>
          </a:p>
        </p:txBody>
      </p:sp>
      <p:sp>
        <p:nvSpPr>
          <p:cNvPr id="5" name="テキスト ボックス 4"/>
          <p:cNvSpPr txBox="1"/>
          <p:nvPr/>
        </p:nvSpPr>
        <p:spPr>
          <a:xfrm>
            <a:off x="8172450" y="450850"/>
            <a:ext cx="755650" cy="488950"/>
          </a:xfrm>
          <a:prstGeom prst="rect">
            <a:avLst/>
          </a:prstGeom>
          <a:solidFill>
            <a:schemeClr val="tx1">
              <a:lumMod val="65000"/>
              <a:lumOff val="35000"/>
            </a:schemeClr>
          </a:solidFill>
        </p:spPr>
        <p:txBody>
          <a:bodyPr wrap="square" rtlCol="0" anchor="ctr" anchorCtr="0">
            <a:noAutofit/>
          </a:bodyPr>
          <a:lstStyle/>
          <a:p>
            <a:pPr algn="ctr"/>
            <a:r>
              <a:rPr kumimoji="1" lang="ja-JP" altLang="en-US" b="1" dirty="0">
                <a:solidFill>
                  <a:schemeClr val="bg1"/>
                </a:solidFill>
                <a:latin typeface="HG丸ｺﾞｼｯｸM-PRO" pitchFamily="50" charset="-128"/>
                <a:ea typeface="HG丸ｺﾞｼｯｸM-PRO" pitchFamily="50" charset="-128"/>
              </a:rPr>
              <a:t>重要</a:t>
            </a:r>
          </a:p>
        </p:txBody>
      </p:sp>
      <p:pic>
        <p:nvPicPr>
          <p:cNvPr id="6" name="Picture 6" descr="C:\Users\00000965\AppData\Local\Microsoft\Windows\Temporary Internet Files\Content.IE5\FHBO0F3G\MC900433839[1].png"/>
          <p:cNvPicPr>
            <a:picLocks noChangeAspect="1" noChangeArrowheads="1"/>
          </p:cNvPicPr>
          <p:nvPr/>
        </p:nvPicPr>
        <p:blipFill>
          <a:blip r:embed="rId3" cstate="print"/>
          <a:srcRect t="11720" r="6238" b="17958"/>
          <a:stretch>
            <a:fillRect/>
          </a:stretch>
        </p:blipFill>
        <p:spPr bwMode="auto">
          <a:xfrm>
            <a:off x="7448539" y="1274754"/>
            <a:ext cx="1212861" cy="909646"/>
          </a:xfrm>
          <a:prstGeom prst="rect">
            <a:avLst/>
          </a:prstGeom>
          <a:noFill/>
        </p:spPr>
      </p:pic>
      <p:sp>
        <p:nvSpPr>
          <p:cNvPr id="7" name="角丸四角形 6"/>
          <p:cNvSpPr/>
          <p:nvPr/>
        </p:nvSpPr>
        <p:spPr>
          <a:xfrm>
            <a:off x="2625754" y="1150934"/>
            <a:ext cx="4657696" cy="50006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solidFill>
                  <a:schemeClr val="bg1"/>
                </a:solidFill>
                <a:latin typeface="HGSｺﾞｼｯｸM" pitchFamily="50" charset="-128"/>
                <a:ea typeface="HGSｺﾞｼｯｸM" pitchFamily="50" charset="-128"/>
              </a:rPr>
              <a:t>台風・大雨・大雪・地震など発生</a:t>
            </a:r>
          </a:p>
        </p:txBody>
      </p:sp>
      <p:graphicFrame>
        <p:nvGraphicFramePr>
          <p:cNvPr id="8" name="表 7"/>
          <p:cNvGraphicFramePr>
            <a:graphicFrameLocks noGrp="1"/>
          </p:cNvGraphicFramePr>
          <p:nvPr/>
        </p:nvGraphicFramePr>
        <p:xfrm>
          <a:off x="5016500" y="2255838"/>
          <a:ext cx="3602012" cy="3440112"/>
        </p:xfrm>
        <a:graphic>
          <a:graphicData uri="http://schemas.openxmlformats.org/drawingml/2006/table">
            <a:tbl>
              <a:tblPr firstRow="1" bandRow="1">
                <a:tableStyleId>{5C22544A-7EE6-4342-B048-85BDC9FD1C3A}</a:tableStyleId>
              </a:tblPr>
              <a:tblGrid>
                <a:gridCol w="3602012">
                  <a:extLst>
                    <a:ext uri="{9D8B030D-6E8A-4147-A177-3AD203B41FA5}">
                      <a16:colId xmlns:a16="http://schemas.microsoft.com/office/drawing/2014/main" val="20000"/>
                    </a:ext>
                  </a:extLst>
                </a:gridCol>
              </a:tblGrid>
              <a:tr h="309072">
                <a:tc>
                  <a:txBody>
                    <a:bodyPr/>
                    <a:lstStyle/>
                    <a:p>
                      <a:pPr algn="ctr"/>
                      <a:r>
                        <a:rPr kumimoji="1" lang="ja-JP" altLang="en-US" sz="1200" b="1" dirty="0">
                          <a:solidFill>
                            <a:schemeClr val="bg1"/>
                          </a:solidFill>
                          <a:latin typeface="HGSｺﾞｼｯｸM" pitchFamily="50" charset="-128"/>
                          <a:ea typeface="HGSｺﾞｼｯｸM" pitchFamily="50" charset="-128"/>
                        </a:rPr>
                        <a:t>事務局と相談ができない場合</a:t>
                      </a:r>
                    </a:p>
                  </a:txBody>
                  <a:tcPr anchor="ctr">
                    <a:solidFill>
                      <a:schemeClr val="tx1"/>
                    </a:solidFill>
                  </a:tcPr>
                </a:tc>
                <a:extLst>
                  <a:ext uri="{0D108BD9-81ED-4DB2-BD59-A6C34878D82A}">
                    <a16:rowId xmlns:a16="http://schemas.microsoft.com/office/drawing/2014/main" val="10000"/>
                  </a:ext>
                </a:extLst>
              </a:tr>
              <a:tr h="3131040">
                <a:tc>
                  <a:txBody>
                    <a:bodyPr/>
                    <a:lstStyle/>
                    <a:p>
                      <a:endParaRPr kumimoji="1" lang="ja-JP" altLang="en-US" dirty="0"/>
                    </a:p>
                  </a:txBody>
                  <a:tcPr>
                    <a:solidFill>
                      <a:srgbClr val="FFCCCC"/>
                    </a:solidFill>
                  </a:tcPr>
                </a:tc>
                <a:extLst>
                  <a:ext uri="{0D108BD9-81ED-4DB2-BD59-A6C34878D82A}">
                    <a16:rowId xmlns:a16="http://schemas.microsoft.com/office/drawing/2014/main" val="10001"/>
                  </a:ext>
                </a:extLst>
              </a:tr>
            </a:tbl>
          </a:graphicData>
        </a:graphic>
      </p:graphicFrame>
      <p:graphicFrame>
        <p:nvGraphicFramePr>
          <p:cNvPr id="9" name="表 8"/>
          <p:cNvGraphicFramePr>
            <a:graphicFrameLocks noGrp="1"/>
          </p:cNvGraphicFramePr>
          <p:nvPr/>
        </p:nvGraphicFramePr>
        <p:xfrm>
          <a:off x="1320804" y="2255838"/>
          <a:ext cx="3602012" cy="3440112"/>
        </p:xfrm>
        <a:graphic>
          <a:graphicData uri="http://schemas.openxmlformats.org/drawingml/2006/table">
            <a:tbl>
              <a:tblPr firstRow="1" bandRow="1">
                <a:tableStyleId>{5C22544A-7EE6-4342-B048-85BDC9FD1C3A}</a:tableStyleId>
              </a:tblPr>
              <a:tblGrid>
                <a:gridCol w="3602012">
                  <a:extLst>
                    <a:ext uri="{9D8B030D-6E8A-4147-A177-3AD203B41FA5}">
                      <a16:colId xmlns:a16="http://schemas.microsoft.com/office/drawing/2014/main" val="20000"/>
                    </a:ext>
                  </a:extLst>
                </a:gridCol>
              </a:tblGrid>
              <a:tr h="3090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HGSｺﾞｼｯｸM" pitchFamily="50" charset="-128"/>
                          <a:ea typeface="HGSｺﾞｼｯｸM" pitchFamily="50" charset="-128"/>
                          <a:cs typeface="+mn-cs"/>
                        </a:rPr>
                        <a:t>事務局と相談ができる場合</a:t>
                      </a:r>
                      <a:endParaRPr kumimoji="1" lang="ja-JP" altLang="en-US" dirty="0"/>
                    </a:p>
                  </a:txBody>
                  <a:tcPr anchor="ctr">
                    <a:solidFill>
                      <a:schemeClr val="tx1"/>
                    </a:solidFill>
                  </a:tcPr>
                </a:tc>
                <a:extLst>
                  <a:ext uri="{0D108BD9-81ED-4DB2-BD59-A6C34878D82A}">
                    <a16:rowId xmlns:a16="http://schemas.microsoft.com/office/drawing/2014/main" val="10000"/>
                  </a:ext>
                </a:extLst>
              </a:tr>
              <a:tr h="3131040">
                <a:tc>
                  <a:txBody>
                    <a:bodyPr/>
                    <a:lstStyle/>
                    <a:p>
                      <a:endParaRPr kumimoji="1" lang="ja-JP" altLang="en-US" dirty="0"/>
                    </a:p>
                  </a:txBody>
                  <a:tcPr>
                    <a:solidFill>
                      <a:srgbClr val="99FF99"/>
                    </a:solidFill>
                  </a:tcPr>
                </a:tc>
                <a:extLst>
                  <a:ext uri="{0D108BD9-81ED-4DB2-BD59-A6C34878D82A}">
                    <a16:rowId xmlns:a16="http://schemas.microsoft.com/office/drawing/2014/main" val="10001"/>
                  </a:ext>
                </a:extLst>
              </a:tr>
            </a:tbl>
          </a:graphicData>
        </a:graphic>
      </p:graphicFrame>
      <p:sp>
        <p:nvSpPr>
          <p:cNvPr id="10" name="テキスト ボックス 9"/>
          <p:cNvSpPr txBox="1"/>
          <p:nvPr/>
        </p:nvSpPr>
        <p:spPr>
          <a:xfrm>
            <a:off x="1643042" y="2851150"/>
            <a:ext cx="2928958" cy="276999"/>
          </a:xfrm>
          <a:prstGeom prst="rect">
            <a:avLst/>
          </a:prstGeom>
          <a:noFill/>
          <a:ln>
            <a:noFill/>
          </a:ln>
        </p:spPr>
        <p:txBody>
          <a:bodyPr wrap="square" rtlCol="0">
            <a:spAutoFit/>
          </a:bodyPr>
          <a:lstStyle/>
          <a:p>
            <a:pPr algn="ctr"/>
            <a:r>
              <a:rPr kumimoji="1" lang="ja-JP" altLang="en-US" sz="1200" dirty="0">
                <a:latin typeface="HGSｺﾞｼｯｸM" pitchFamily="50" charset="-128"/>
                <a:ea typeface="HGSｺﾞｼｯｸM" pitchFamily="50" charset="-128"/>
              </a:rPr>
              <a:t>市民教授・事務局で相談</a:t>
            </a:r>
          </a:p>
        </p:txBody>
      </p:sp>
      <p:sp>
        <p:nvSpPr>
          <p:cNvPr id="11" name="テキスト ボックス 10"/>
          <p:cNvSpPr txBox="1"/>
          <p:nvPr/>
        </p:nvSpPr>
        <p:spPr>
          <a:xfrm>
            <a:off x="1643042" y="3464741"/>
            <a:ext cx="2928958" cy="276999"/>
          </a:xfrm>
          <a:prstGeom prst="rect">
            <a:avLst/>
          </a:prstGeom>
          <a:noFill/>
          <a:ln>
            <a:noFill/>
          </a:ln>
        </p:spPr>
        <p:txBody>
          <a:bodyPr wrap="square" rtlCol="0">
            <a:spAutoFit/>
          </a:bodyPr>
          <a:lstStyle/>
          <a:p>
            <a:pPr algn="ctr"/>
            <a:r>
              <a:rPr kumimoji="1" lang="ja-JP" altLang="en-US" sz="1200" dirty="0">
                <a:latin typeface="HGSｺﾞｼｯｸM" pitchFamily="50" charset="-128"/>
                <a:ea typeface="HGSｺﾞｼｯｸM" pitchFamily="50" charset="-128"/>
              </a:rPr>
              <a:t>延期の決定</a:t>
            </a:r>
          </a:p>
        </p:txBody>
      </p:sp>
      <p:sp>
        <p:nvSpPr>
          <p:cNvPr id="12" name="テキスト ボックス 11"/>
          <p:cNvSpPr txBox="1"/>
          <p:nvPr/>
        </p:nvSpPr>
        <p:spPr>
          <a:xfrm>
            <a:off x="1504950" y="4215101"/>
            <a:ext cx="1466850" cy="285752"/>
          </a:xfrm>
          <a:prstGeom prst="rect">
            <a:avLst/>
          </a:prstGeom>
          <a:solidFill>
            <a:schemeClr val="tx1"/>
          </a:solidFill>
          <a:ln>
            <a:noFill/>
          </a:ln>
        </p:spPr>
        <p:txBody>
          <a:bodyPr wrap="square" rtlCol="0">
            <a:spAutoFit/>
          </a:bodyPr>
          <a:lstStyle/>
          <a:p>
            <a:pPr algn="ctr"/>
            <a:r>
              <a:rPr kumimoji="1" lang="ja-JP" altLang="en-US" sz="1200" b="1" dirty="0">
                <a:solidFill>
                  <a:schemeClr val="bg1"/>
                </a:solidFill>
                <a:latin typeface="HGSｺﾞｼｯｸM" pitchFamily="50" charset="-128"/>
                <a:ea typeface="HGSｺﾞｼｯｸM" pitchFamily="50" charset="-128"/>
              </a:rPr>
              <a:t>事務局</a:t>
            </a:r>
          </a:p>
        </p:txBody>
      </p:sp>
      <p:sp>
        <p:nvSpPr>
          <p:cNvPr id="13" name="テキスト ボックス 12"/>
          <p:cNvSpPr txBox="1"/>
          <p:nvPr/>
        </p:nvSpPr>
        <p:spPr>
          <a:xfrm>
            <a:off x="5437116" y="4215101"/>
            <a:ext cx="2913134" cy="285752"/>
          </a:xfrm>
          <a:prstGeom prst="rect">
            <a:avLst/>
          </a:prstGeom>
          <a:solidFill>
            <a:schemeClr val="tx1"/>
          </a:solidFill>
          <a:ln>
            <a:noFill/>
          </a:ln>
        </p:spPr>
        <p:txBody>
          <a:bodyPr wrap="square" rtlCol="0">
            <a:spAutoFit/>
          </a:bodyPr>
          <a:lstStyle/>
          <a:p>
            <a:pPr algn="ctr"/>
            <a:r>
              <a:rPr kumimoji="1" lang="ja-JP" altLang="en-US" sz="1200" b="1" dirty="0">
                <a:solidFill>
                  <a:schemeClr val="bg1"/>
                </a:solidFill>
                <a:latin typeface="HGSｺﾞｼｯｸM" pitchFamily="50" charset="-128"/>
                <a:ea typeface="HGSｺﾞｼｯｸM" pitchFamily="50" charset="-128"/>
              </a:rPr>
              <a:t>市民教授</a:t>
            </a:r>
            <a:endParaRPr kumimoji="1" lang="en-US" altLang="ja-JP" sz="1200" b="1" dirty="0">
              <a:solidFill>
                <a:schemeClr val="bg1"/>
              </a:solidFill>
              <a:latin typeface="HGSｺﾞｼｯｸM" pitchFamily="50" charset="-128"/>
              <a:ea typeface="HGSｺﾞｼｯｸM" pitchFamily="50" charset="-128"/>
            </a:endParaRPr>
          </a:p>
        </p:txBody>
      </p:sp>
      <p:sp>
        <p:nvSpPr>
          <p:cNvPr id="14" name="テキスト ボックス 13"/>
          <p:cNvSpPr txBox="1"/>
          <p:nvPr/>
        </p:nvSpPr>
        <p:spPr>
          <a:xfrm>
            <a:off x="1371600" y="4735036"/>
            <a:ext cx="1695470" cy="738664"/>
          </a:xfrm>
          <a:prstGeom prst="rect">
            <a:avLst/>
          </a:prstGeom>
          <a:noFill/>
          <a:ln>
            <a:noFill/>
          </a:ln>
        </p:spPr>
        <p:txBody>
          <a:bodyPr wrap="square" rtlCol="0">
            <a:spAutoFit/>
          </a:bodyPr>
          <a:lstStyle/>
          <a:p>
            <a:r>
              <a:rPr kumimoji="1" lang="ja-JP" altLang="en-US" sz="1050" dirty="0">
                <a:latin typeface="HGSｺﾞｼｯｸM" pitchFamily="50" charset="-128"/>
                <a:ea typeface="HGSｺﾞｼｯｸM" pitchFamily="50" charset="-128"/>
              </a:rPr>
              <a:t>・施設と連絡調整</a:t>
            </a:r>
            <a:endParaRPr kumimoji="1" lang="en-US" altLang="ja-JP" sz="1050" dirty="0">
              <a:latin typeface="HGSｺﾞｼｯｸM" pitchFamily="50" charset="-128"/>
              <a:ea typeface="HGSｺﾞｼｯｸM" pitchFamily="50" charset="-128"/>
            </a:endParaRPr>
          </a:p>
          <a:p>
            <a:r>
              <a:rPr lang="ja-JP" altLang="en-US" sz="1050" dirty="0">
                <a:latin typeface="HGSｺﾞｼｯｸM" pitchFamily="50" charset="-128"/>
                <a:ea typeface="HGSｺﾞｼｯｸM" pitchFamily="50" charset="-128"/>
              </a:rPr>
              <a:t>・他の市民教授との調整</a:t>
            </a:r>
            <a:endParaRPr lang="en-US" altLang="ja-JP" sz="1050" dirty="0">
              <a:latin typeface="HGSｺﾞｼｯｸM" pitchFamily="50" charset="-128"/>
              <a:ea typeface="HGSｺﾞｼｯｸM" pitchFamily="50" charset="-128"/>
            </a:endParaRPr>
          </a:p>
          <a:p>
            <a:r>
              <a:rPr lang="ja-JP" altLang="en-US" sz="1050" dirty="0">
                <a:latin typeface="HGSｺﾞｼｯｸM" pitchFamily="50" charset="-128"/>
                <a:ea typeface="HGSｺﾞｼｯｸM" pitchFamily="50" charset="-128"/>
              </a:rPr>
              <a:t>・振替日の調整</a:t>
            </a:r>
            <a:endParaRPr lang="en-US" altLang="ja-JP" sz="1050" dirty="0">
              <a:latin typeface="HGSｺﾞｼｯｸM" pitchFamily="50" charset="-128"/>
              <a:ea typeface="HGSｺﾞｼｯｸM" pitchFamily="50" charset="-128"/>
            </a:endParaRPr>
          </a:p>
          <a:p>
            <a:endParaRPr kumimoji="1" lang="ja-JP" altLang="en-US" sz="1050" dirty="0">
              <a:latin typeface="HGSｺﾞｼｯｸM" pitchFamily="50" charset="-128"/>
              <a:ea typeface="HGSｺﾞｼｯｸM" pitchFamily="50" charset="-128"/>
            </a:endParaRPr>
          </a:p>
        </p:txBody>
      </p:sp>
      <p:sp>
        <p:nvSpPr>
          <p:cNvPr id="15" name="テキスト ボックス 14"/>
          <p:cNvSpPr txBox="1"/>
          <p:nvPr/>
        </p:nvSpPr>
        <p:spPr>
          <a:xfrm>
            <a:off x="7072302" y="4673600"/>
            <a:ext cx="1500198" cy="415498"/>
          </a:xfrm>
          <a:prstGeom prst="rect">
            <a:avLst/>
          </a:prstGeom>
          <a:noFill/>
          <a:ln>
            <a:noFill/>
          </a:ln>
        </p:spPr>
        <p:txBody>
          <a:bodyPr wrap="square" rtlCol="0">
            <a:spAutoFit/>
          </a:bodyPr>
          <a:lstStyle/>
          <a:p>
            <a:r>
              <a:rPr kumimoji="1" lang="ja-JP" altLang="en-US" sz="1050" dirty="0">
                <a:latin typeface="HGSｺﾞｼｯｸM" pitchFamily="50" charset="-128"/>
                <a:ea typeface="HGSｺﾞｼｯｸM" pitchFamily="50" charset="-128"/>
              </a:rPr>
              <a:t>　・施設へ連絡</a:t>
            </a:r>
            <a:endParaRPr kumimoji="1" lang="en-US" altLang="ja-JP" sz="1050" dirty="0">
              <a:latin typeface="HGSｺﾞｼｯｸM" pitchFamily="50" charset="-128"/>
              <a:ea typeface="HGSｺﾞｼｯｸM" pitchFamily="50" charset="-128"/>
            </a:endParaRPr>
          </a:p>
          <a:p>
            <a:r>
              <a:rPr kumimoji="1" lang="ja-JP" altLang="en-US" sz="1050" dirty="0">
                <a:latin typeface="HGSｺﾞｼｯｸM" pitchFamily="50" charset="-128"/>
                <a:ea typeface="HGSｺﾞｼｯｸM" pitchFamily="50" charset="-128"/>
              </a:rPr>
              <a:t>　・受講生へ連絡</a:t>
            </a:r>
            <a:endParaRPr kumimoji="1" lang="en-US" altLang="ja-JP" sz="1050" dirty="0">
              <a:latin typeface="HGSｺﾞｼｯｸM" pitchFamily="50" charset="-128"/>
              <a:ea typeface="HGSｺﾞｼｯｸM" pitchFamily="50" charset="-128"/>
            </a:endParaRPr>
          </a:p>
        </p:txBody>
      </p:sp>
      <p:sp>
        <p:nvSpPr>
          <p:cNvPr id="16" name="テキスト ボックス 15"/>
          <p:cNvSpPr txBox="1"/>
          <p:nvPr/>
        </p:nvSpPr>
        <p:spPr>
          <a:xfrm>
            <a:off x="5429204" y="3463151"/>
            <a:ext cx="2928958" cy="276999"/>
          </a:xfrm>
          <a:prstGeom prst="rect">
            <a:avLst/>
          </a:prstGeom>
          <a:noFill/>
          <a:ln>
            <a:noFill/>
          </a:ln>
        </p:spPr>
        <p:txBody>
          <a:bodyPr wrap="square" rtlCol="0">
            <a:spAutoFit/>
          </a:bodyPr>
          <a:lstStyle/>
          <a:p>
            <a:pPr algn="ctr"/>
            <a:r>
              <a:rPr kumimoji="1" lang="ja-JP" altLang="en-US" sz="1200" dirty="0">
                <a:latin typeface="HGSｺﾞｼｯｸM" pitchFamily="50" charset="-128"/>
                <a:ea typeface="HGSｺﾞｼｯｸM" pitchFamily="50" charset="-128"/>
              </a:rPr>
              <a:t>延期の決定（市民教授の判断）</a:t>
            </a:r>
          </a:p>
        </p:txBody>
      </p:sp>
      <p:sp>
        <p:nvSpPr>
          <p:cNvPr id="17" name="テキスト ボックス 16"/>
          <p:cNvSpPr txBox="1"/>
          <p:nvPr/>
        </p:nvSpPr>
        <p:spPr>
          <a:xfrm>
            <a:off x="5372100" y="4673600"/>
            <a:ext cx="1466850" cy="253916"/>
          </a:xfrm>
          <a:prstGeom prst="rect">
            <a:avLst/>
          </a:prstGeom>
          <a:noFill/>
          <a:ln>
            <a:noFill/>
          </a:ln>
        </p:spPr>
        <p:txBody>
          <a:bodyPr wrap="square" rtlCol="0">
            <a:spAutoFit/>
          </a:bodyPr>
          <a:lstStyle/>
          <a:p>
            <a:r>
              <a:rPr kumimoji="1" lang="ja-JP" altLang="en-US" sz="1050" dirty="0">
                <a:latin typeface="HGSｺﾞｼｯｸM" pitchFamily="50" charset="-128"/>
                <a:ea typeface="HGSｺﾞｼｯｸM" pitchFamily="50" charset="-128"/>
              </a:rPr>
              <a:t>・後日事務局へ連絡</a:t>
            </a:r>
            <a:endParaRPr kumimoji="1" lang="en-US" altLang="ja-JP" sz="1050" dirty="0">
              <a:latin typeface="HGSｺﾞｼｯｸM" pitchFamily="50" charset="-128"/>
              <a:ea typeface="HGSｺﾞｼｯｸM" pitchFamily="50" charset="-128"/>
            </a:endParaRPr>
          </a:p>
        </p:txBody>
      </p:sp>
      <p:sp>
        <p:nvSpPr>
          <p:cNvPr id="18" name="テキスト ボックス 17"/>
          <p:cNvSpPr txBox="1"/>
          <p:nvPr/>
        </p:nvSpPr>
        <p:spPr>
          <a:xfrm>
            <a:off x="3348004" y="4215101"/>
            <a:ext cx="1466850" cy="285752"/>
          </a:xfrm>
          <a:prstGeom prst="rect">
            <a:avLst/>
          </a:prstGeom>
          <a:solidFill>
            <a:schemeClr val="tx1"/>
          </a:solidFill>
          <a:ln>
            <a:noFill/>
          </a:ln>
        </p:spPr>
        <p:txBody>
          <a:bodyPr wrap="square" rtlCol="0">
            <a:spAutoFit/>
          </a:bodyPr>
          <a:lstStyle/>
          <a:p>
            <a:pPr algn="ctr"/>
            <a:r>
              <a:rPr kumimoji="1" lang="ja-JP" altLang="en-US" sz="1200" b="1" dirty="0">
                <a:solidFill>
                  <a:schemeClr val="bg1"/>
                </a:solidFill>
                <a:latin typeface="HGSｺﾞｼｯｸM" pitchFamily="50" charset="-128"/>
                <a:ea typeface="HGSｺﾞｼｯｸM" pitchFamily="50" charset="-128"/>
              </a:rPr>
              <a:t>市民教授</a:t>
            </a:r>
            <a:endParaRPr kumimoji="1" lang="en-US" altLang="ja-JP" sz="1200" b="1" dirty="0">
              <a:solidFill>
                <a:schemeClr val="bg1"/>
              </a:solidFill>
              <a:latin typeface="HGSｺﾞｼｯｸM" pitchFamily="50" charset="-128"/>
              <a:ea typeface="HGSｺﾞｼｯｸM" pitchFamily="50" charset="-128"/>
            </a:endParaRPr>
          </a:p>
        </p:txBody>
      </p:sp>
      <p:sp>
        <p:nvSpPr>
          <p:cNvPr id="19" name="テキスト ボックス 18"/>
          <p:cNvSpPr txBox="1"/>
          <p:nvPr/>
        </p:nvSpPr>
        <p:spPr>
          <a:xfrm>
            <a:off x="3276590" y="4762500"/>
            <a:ext cx="1428760" cy="253916"/>
          </a:xfrm>
          <a:prstGeom prst="rect">
            <a:avLst/>
          </a:prstGeom>
          <a:noFill/>
          <a:ln>
            <a:noFill/>
          </a:ln>
        </p:spPr>
        <p:txBody>
          <a:bodyPr wrap="square" rtlCol="0">
            <a:spAutoFit/>
          </a:bodyPr>
          <a:lstStyle/>
          <a:p>
            <a:pPr algn="r"/>
            <a:r>
              <a:rPr kumimoji="1" lang="ja-JP" altLang="en-US" sz="1050" dirty="0">
                <a:latin typeface="HGSｺﾞｼｯｸM" pitchFamily="50" charset="-128"/>
                <a:ea typeface="HGSｺﾞｼｯｸM" pitchFamily="50" charset="-128"/>
              </a:rPr>
              <a:t>・受講生へ連絡</a:t>
            </a:r>
            <a:endParaRPr kumimoji="1" lang="en-US" altLang="ja-JP" sz="1050" dirty="0">
              <a:latin typeface="HGSｺﾞｼｯｸM" pitchFamily="50" charset="-128"/>
              <a:ea typeface="HGSｺﾞｼｯｸM" pitchFamily="50" charset="-128"/>
            </a:endParaRPr>
          </a:p>
        </p:txBody>
      </p:sp>
      <p:sp>
        <p:nvSpPr>
          <p:cNvPr id="20" name="テキスト ボックス 19"/>
          <p:cNvSpPr txBox="1"/>
          <p:nvPr/>
        </p:nvSpPr>
        <p:spPr>
          <a:xfrm>
            <a:off x="5372100" y="5384800"/>
            <a:ext cx="1500222" cy="253916"/>
          </a:xfrm>
          <a:prstGeom prst="rect">
            <a:avLst/>
          </a:prstGeom>
          <a:noFill/>
          <a:ln>
            <a:noFill/>
          </a:ln>
        </p:spPr>
        <p:txBody>
          <a:bodyPr wrap="square" rtlCol="0">
            <a:spAutoFit/>
          </a:bodyPr>
          <a:lstStyle/>
          <a:p>
            <a:r>
              <a:rPr lang="ja-JP" altLang="en-US" sz="1050" dirty="0">
                <a:latin typeface="HGSｺﾞｼｯｸM" pitchFamily="50" charset="-128"/>
                <a:ea typeface="HGSｺﾞｼｯｸM" pitchFamily="50" charset="-128"/>
              </a:rPr>
              <a:t>・後日振替日の調整</a:t>
            </a:r>
            <a:endParaRPr lang="en-US" altLang="ja-JP" sz="1050" dirty="0">
              <a:latin typeface="HGSｺﾞｼｯｸM" pitchFamily="50" charset="-128"/>
              <a:ea typeface="HGSｺﾞｼｯｸM" pitchFamily="50" charset="-128"/>
            </a:endParaRPr>
          </a:p>
        </p:txBody>
      </p:sp>
      <p:sp>
        <p:nvSpPr>
          <p:cNvPr id="21" name="下矢印 20"/>
          <p:cNvSpPr>
            <a:spLocks noChangeAspect="1"/>
          </p:cNvSpPr>
          <p:nvPr/>
        </p:nvSpPr>
        <p:spPr>
          <a:xfrm>
            <a:off x="3000396" y="2684466"/>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下矢印 21"/>
          <p:cNvSpPr>
            <a:spLocks noChangeAspect="1"/>
          </p:cNvSpPr>
          <p:nvPr/>
        </p:nvSpPr>
        <p:spPr>
          <a:xfrm>
            <a:off x="3000396" y="320675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下矢印 22"/>
          <p:cNvSpPr>
            <a:spLocks noChangeAspect="1"/>
          </p:cNvSpPr>
          <p:nvPr/>
        </p:nvSpPr>
        <p:spPr>
          <a:xfrm>
            <a:off x="2082800" y="4544962"/>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HGSｺﾞｼｯｸM" pitchFamily="50" charset="-128"/>
              <a:ea typeface="HGSｺﾞｼｯｸM" pitchFamily="50" charset="-128"/>
            </a:endParaRPr>
          </a:p>
        </p:txBody>
      </p:sp>
      <p:sp>
        <p:nvSpPr>
          <p:cNvPr id="24" name="下矢印 23"/>
          <p:cNvSpPr>
            <a:spLocks noChangeAspect="1"/>
          </p:cNvSpPr>
          <p:nvPr/>
        </p:nvSpPr>
        <p:spPr>
          <a:xfrm>
            <a:off x="3919556" y="4544962"/>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HGSｺﾞｼｯｸM" pitchFamily="50" charset="-128"/>
              <a:ea typeface="HGSｺﾞｼｯｸM" pitchFamily="50" charset="-128"/>
            </a:endParaRPr>
          </a:p>
        </p:txBody>
      </p:sp>
      <p:sp>
        <p:nvSpPr>
          <p:cNvPr id="25" name="下矢印 24"/>
          <p:cNvSpPr>
            <a:spLocks noChangeAspect="1"/>
          </p:cNvSpPr>
          <p:nvPr/>
        </p:nvSpPr>
        <p:spPr>
          <a:xfrm>
            <a:off x="7572368" y="4544962"/>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HGSｺﾞｼｯｸM" pitchFamily="50" charset="-128"/>
              <a:ea typeface="HGSｺﾞｼｯｸM" pitchFamily="50" charset="-128"/>
            </a:endParaRPr>
          </a:p>
        </p:txBody>
      </p:sp>
      <p:sp>
        <p:nvSpPr>
          <p:cNvPr id="26" name="下矢印 25"/>
          <p:cNvSpPr>
            <a:spLocks noChangeAspect="1"/>
          </p:cNvSpPr>
          <p:nvPr/>
        </p:nvSpPr>
        <p:spPr>
          <a:xfrm>
            <a:off x="6000732" y="4544962"/>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HGSｺﾞｼｯｸM" pitchFamily="50" charset="-128"/>
              <a:ea typeface="HGSｺﾞｼｯｸM" pitchFamily="50" charset="-128"/>
            </a:endParaRPr>
          </a:p>
        </p:txBody>
      </p:sp>
      <p:sp>
        <p:nvSpPr>
          <p:cNvPr id="27" name="正方形/長方形 26"/>
          <p:cNvSpPr/>
          <p:nvPr/>
        </p:nvSpPr>
        <p:spPr>
          <a:xfrm>
            <a:off x="749300" y="2228850"/>
            <a:ext cx="7912100" cy="933450"/>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749300" y="3384550"/>
            <a:ext cx="7912100" cy="428628"/>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749300" y="4108651"/>
            <a:ext cx="7912100" cy="1631750"/>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下矢印 29"/>
          <p:cNvSpPr>
            <a:spLocks noChangeAspect="1"/>
          </p:cNvSpPr>
          <p:nvPr/>
        </p:nvSpPr>
        <p:spPr>
          <a:xfrm>
            <a:off x="6715112" y="2684466"/>
            <a:ext cx="173594" cy="65563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749324" y="2228850"/>
            <a:ext cx="500042" cy="889000"/>
          </a:xfrm>
          <a:prstGeom prst="rect">
            <a:avLst/>
          </a:prstGeom>
          <a:solidFill>
            <a:schemeClr val="tx2">
              <a:lumMod val="75000"/>
            </a:schemeClr>
          </a:solidFill>
          <a:ln>
            <a:solidFill>
              <a:schemeClr val="tx1"/>
            </a:solidFill>
          </a:ln>
        </p:spPr>
        <p:txBody>
          <a:bodyPr vert="eaVert" wrap="square" rtlCol="0" anchor="ctr" anchorCtr="0">
            <a:noAutofit/>
          </a:bodyPr>
          <a:lstStyle/>
          <a:p>
            <a:pPr algn="ctr"/>
            <a:r>
              <a:rPr kumimoji="1" lang="ja-JP" altLang="en-US" sz="1200" b="1" dirty="0">
                <a:solidFill>
                  <a:schemeClr val="bg1"/>
                </a:solidFill>
                <a:latin typeface="HGSｺﾞｼｯｸM" pitchFamily="50" charset="-128"/>
                <a:ea typeface="HGSｺﾞｼｯｸM" pitchFamily="50" charset="-128"/>
              </a:rPr>
              <a:t>相談体制</a:t>
            </a:r>
          </a:p>
        </p:txBody>
      </p:sp>
      <p:sp>
        <p:nvSpPr>
          <p:cNvPr id="32" name="テキスト ボックス 31"/>
          <p:cNvSpPr txBox="1"/>
          <p:nvPr/>
        </p:nvSpPr>
        <p:spPr>
          <a:xfrm>
            <a:off x="749324" y="3384550"/>
            <a:ext cx="500042" cy="428627"/>
          </a:xfrm>
          <a:prstGeom prst="rect">
            <a:avLst/>
          </a:prstGeom>
          <a:solidFill>
            <a:schemeClr val="tx2">
              <a:lumMod val="75000"/>
            </a:schemeClr>
          </a:solidFill>
          <a:ln>
            <a:solidFill>
              <a:schemeClr val="tx1"/>
            </a:solidFill>
          </a:ln>
        </p:spPr>
        <p:txBody>
          <a:bodyPr vert="eaVert" wrap="square" rtlCol="0" anchor="ctr" anchorCtr="0">
            <a:noAutofit/>
          </a:bodyPr>
          <a:lstStyle/>
          <a:p>
            <a:pPr algn="ctr"/>
            <a:r>
              <a:rPr kumimoji="1" lang="ja-JP" altLang="en-US" sz="1200" b="1" dirty="0">
                <a:solidFill>
                  <a:schemeClr val="bg1"/>
                </a:solidFill>
                <a:latin typeface="HGSｺﾞｼｯｸM" pitchFamily="50" charset="-128"/>
                <a:ea typeface="HGSｺﾞｼｯｸM" pitchFamily="50" charset="-128"/>
              </a:rPr>
              <a:t>判断</a:t>
            </a:r>
          </a:p>
        </p:txBody>
      </p:sp>
      <p:sp>
        <p:nvSpPr>
          <p:cNvPr id="33" name="テキスト ボックス 32"/>
          <p:cNvSpPr txBox="1"/>
          <p:nvPr/>
        </p:nvSpPr>
        <p:spPr>
          <a:xfrm>
            <a:off x="749300" y="4095750"/>
            <a:ext cx="500042" cy="1590688"/>
          </a:xfrm>
          <a:prstGeom prst="rect">
            <a:avLst/>
          </a:prstGeom>
          <a:solidFill>
            <a:schemeClr val="tx2">
              <a:lumMod val="75000"/>
            </a:schemeClr>
          </a:solidFill>
          <a:ln>
            <a:solidFill>
              <a:schemeClr val="tx1"/>
            </a:solidFill>
          </a:ln>
        </p:spPr>
        <p:txBody>
          <a:bodyPr vert="eaVert" wrap="square" rtlCol="0" anchor="ctr" anchorCtr="0">
            <a:noAutofit/>
          </a:bodyPr>
          <a:lstStyle/>
          <a:p>
            <a:pPr algn="ctr"/>
            <a:r>
              <a:rPr kumimoji="1" lang="ja-JP" altLang="en-US" sz="1200" b="1" dirty="0">
                <a:solidFill>
                  <a:schemeClr val="bg1"/>
                </a:solidFill>
                <a:latin typeface="HGSｺﾞｼｯｸM" pitchFamily="50" charset="-128"/>
                <a:ea typeface="HGSｺﾞｼｯｸM" pitchFamily="50" charset="-128"/>
              </a:rPr>
              <a:t>連絡役割</a:t>
            </a:r>
          </a:p>
        </p:txBody>
      </p:sp>
      <p:sp>
        <p:nvSpPr>
          <p:cNvPr id="34" name="下矢印 33"/>
          <p:cNvSpPr>
            <a:spLocks noChangeAspect="1"/>
          </p:cNvSpPr>
          <p:nvPr/>
        </p:nvSpPr>
        <p:spPr>
          <a:xfrm>
            <a:off x="2082800" y="386023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下矢印 34"/>
          <p:cNvSpPr>
            <a:spLocks noChangeAspect="1"/>
          </p:cNvSpPr>
          <p:nvPr/>
        </p:nvSpPr>
        <p:spPr>
          <a:xfrm>
            <a:off x="3919556" y="386023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下矢印 35"/>
          <p:cNvSpPr>
            <a:spLocks noChangeAspect="1"/>
          </p:cNvSpPr>
          <p:nvPr/>
        </p:nvSpPr>
        <p:spPr>
          <a:xfrm>
            <a:off x="7572368" y="386023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下矢印 36"/>
          <p:cNvSpPr>
            <a:spLocks noChangeAspect="1"/>
          </p:cNvSpPr>
          <p:nvPr/>
        </p:nvSpPr>
        <p:spPr>
          <a:xfrm>
            <a:off x="6000732" y="386023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下矢印 37"/>
          <p:cNvSpPr>
            <a:spLocks noChangeAspect="1"/>
          </p:cNvSpPr>
          <p:nvPr/>
        </p:nvSpPr>
        <p:spPr>
          <a:xfrm>
            <a:off x="5994400" y="4895850"/>
            <a:ext cx="173594" cy="173594"/>
          </a:xfrm>
          <a:prstGeom prst="downArrow">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HGSｺﾞｼｯｸM" pitchFamily="50" charset="-128"/>
              <a:ea typeface="HGSｺﾞｼｯｸM" pitchFamily="50" charset="-128"/>
            </a:endParaRPr>
          </a:p>
        </p:txBody>
      </p:sp>
      <p:sp>
        <p:nvSpPr>
          <p:cNvPr id="40" name="角丸四角形 39"/>
          <p:cNvSpPr/>
          <p:nvPr/>
        </p:nvSpPr>
        <p:spPr>
          <a:xfrm>
            <a:off x="1877484" y="6061969"/>
            <a:ext cx="5715040" cy="74523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HGS創英角ｺﾞｼｯｸUB" pitchFamily="50" charset="-128"/>
                <a:ea typeface="HGS創英角ｺﾞｼｯｸUB" pitchFamily="50" charset="-128"/>
              </a:rPr>
              <a:t>受講生の安全確保</a:t>
            </a:r>
          </a:p>
          <a:p>
            <a:pPr algn="ctr"/>
            <a:r>
              <a:rPr lang="ja-JP" altLang="en-US" dirty="0">
                <a:solidFill>
                  <a:schemeClr val="tx1"/>
                </a:solidFill>
                <a:latin typeface="HGS創英角ｺﾞｼｯｸUB" pitchFamily="50" charset="-128"/>
                <a:ea typeface="HGS創英角ｺﾞｼｯｸUB" pitchFamily="50" charset="-128"/>
              </a:rPr>
              <a:t>講座の延期（基本的には振替対応）</a:t>
            </a:r>
            <a:endParaRPr lang="en-US" altLang="ja-JP" dirty="0">
              <a:solidFill>
                <a:schemeClr val="tx1"/>
              </a:solidFill>
              <a:latin typeface="HGS創英角ｺﾞｼｯｸUB" pitchFamily="50" charset="-128"/>
              <a:ea typeface="HGS創英角ｺﾞｼｯｸUB" pitchFamily="50" charset="-128"/>
            </a:endParaRPr>
          </a:p>
        </p:txBody>
      </p:sp>
      <p:sp>
        <p:nvSpPr>
          <p:cNvPr id="42" name="下矢印 41"/>
          <p:cNvSpPr/>
          <p:nvPr/>
        </p:nvSpPr>
        <p:spPr>
          <a:xfrm>
            <a:off x="2730488" y="5607050"/>
            <a:ext cx="714380" cy="595335"/>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latin typeface="HGSｺﾞｼｯｸM" pitchFamily="50" charset="-128"/>
              <a:ea typeface="HGSｺﾞｼｯｸM" pitchFamily="50" charset="-128"/>
            </a:endParaRPr>
          </a:p>
        </p:txBody>
      </p:sp>
      <p:sp>
        <p:nvSpPr>
          <p:cNvPr id="43" name="テキスト ボックス 42"/>
          <p:cNvSpPr txBox="1"/>
          <p:nvPr/>
        </p:nvSpPr>
        <p:spPr>
          <a:xfrm>
            <a:off x="38100" y="1105485"/>
            <a:ext cx="2400300" cy="990015"/>
          </a:xfrm>
          <a:prstGeom prst="rect">
            <a:avLst/>
          </a:prstGeom>
          <a:noFill/>
          <a:ln>
            <a:noFill/>
          </a:ln>
        </p:spPr>
        <p:txBody>
          <a:bodyPr wrap="square" rtlCol="0">
            <a:spAutoFit/>
          </a:bodyPr>
          <a:lstStyle/>
          <a:p>
            <a:pPr>
              <a:lnSpc>
                <a:spcPts val="1400"/>
              </a:lnSpc>
            </a:pPr>
            <a:r>
              <a:rPr kumimoji="1" lang="ja-JP" altLang="en-US" sz="1100" dirty="0">
                <a:latin typeface="HGSｺﾞｼｯｸM" pitchFamily="50" charset="-128"/>
                <a:ea typeface="HGSｺﾞｼｯｸM" pitchFamily="50" charset="-128"/>
              </a:rPr>
              <a:t>市民大学きたもと学苑では、荒天・震災等の際に講座の実施体制として以下のとおり対応いたします。市民教授の皆様方のご理解ご協力をお願いいたします。</a:t>
            </a:r>
          </a:p>
        </p:txBody>
      </p:sp>
      <p:pic>
        <p:nvPicPr>
          <p:cNvPr id="45" name="Picture 4" descr="C:\Users\00000965\AppData\Local\Microsoft\Windows\Temporary Internet Files\Content.IE5\J8NYR50J\MC900418438[1].wmf"/>
          <p:cNvPicPr>
            <a:picLocks noChangeAspect="1" noChangeArrowheads="1"/>
          </p:cNvPicPr>
          <p:nvPr/>
        </p:nvPicPr>
        <p:blipFill>
          <a:blip r:embed="rId4" cstate="print"/>
          <a:srcRect/>
          <a:stretch>
            <a:fillRect/>
          </a:stretch>
        </p:blipFill>
        <p:spPr bwMode="auto">
          <a:xfrm>
            <a:off x="927100" y="5983923"/>
            <a:ext cx="838732" cy="823277"/>
          </a:xfrm>
          <a:prstGeom prst="rect">
            <a:avLst/>
          </a:prstGeom>
          <a:noFill/>
        </p:spPr>
      </p:pic>
      <p:grpSp>
        <p:nvGrpSpPr>
          <p:cNvPr id="2" name="グループ化 45"/>
          <p:cNvGrpSpPr/>
          <p:nvPr/>
        </p:nvGrpSpPr>
        <p:grpSpPr>
          <a:xfrm>
            <a:off x="6929426" y="2717800"/>
            <a:ext cx="1285884" cy="288000"/>
            <a:chOff x="5286388" y="2926678"/>
            <a:chExt cx="1285884" cy="288000"/>
          </a:xfrm>
        </p:grpSpPr>
        <p:sp>
          <p:nvSpPr>
            <p:cNvPr id="47" name="テキスト ボックス 46"/>
            <p:cNvSpPr txBox="1"/>
            <p:nvPr/>
          </p:nvSpPr>
          <p:spPr>
            <a:xfrm>
              <a:off x="5286388" y="2926678"/>
              <a:ext cx="1285884" cy="288000"/>
            </a:xfrm>
            <a:prstGeom prst="rect">
              <a:avLst/>
            </a:prstGeom>
            <a:solidFill>
              <a:schemeClr val="bg1"/>
            </a:solidFill>
          </p:spPr>
          <p:txBody>
            <a:bodyPr wrap="square" tIns="72000" rtlCol="0" anchor="ctr" anchorCtr="0">
              <a:noAutofit/>
            </a:bodyPr>
            <a:lstStyle/>
            <a:p>
              <a:pPr algn="r">
                <a:lnSpc>
                  <a:spcPts val="1000"/>
                </a:lnSpc>
              </a:pPr>
              <a:r>
                <a:rPr kumimoji="1" lang="ja-JP" altLang="en-US" sz="900" dirty="0">
                  <a:latin typeface="HG丸ｺﾞｼｯｸM-PRO" pitchFamily="50" charset="-128"/>
                  <a:ea typeface="HG丸ｺﾞｼｯｸM-PRO" pitchFamily="50" charset="-128"/>
                </a:rPr>
                <a:t>恐れがある際は</a:t>
              </a:r>
              <a:endParaRPr kumimoji="1" lang="en-US" altLang="ja-JP" sz="900" dirty="0">
                <a:latin typeface="HG丸ｺﾞｼｯｸM-PRO" pitchFamily="50" charset="-128"/>
                <a:ea typeface="HG丸ｺﾞｼｯｸM-PRO" pitchFamily="50" charset="-128"/>
              </a:endParaRPr>
            </a:p>
            <a:p>
              <a:pPr algn="r">
                <a:lnSpc>
                  <a:spcPts val="1000"/>
                </a:lnSpc>
              </a:pPr>
              <a:r>
                <a:rPr kumimoji="1" lang="ja-JP" altLang="en-US" sz="900" dirty="0">
                  <a:latin typeface="HG丸ｺﾞｼｯｸM-PRO" pitchFamily="50" charset="-128"/>
                  <a:ea typeface="HG丸ｺﾞｼｯｸM-PRO" pitchFamily="50" charset="-128"/>
                </a:rPr>
                <a:t>ご一報ください</a:t>
              </a:r>
            </a:p>
          </p:txBody>
        </p:sp>
        <p:pic>
          <p:nvPicPr>
            <p:cNvPr id="48" name="Picture 9" descr="クリックすると新しいウィンドウで開きます"/>
            <p:cNvPicPr>
              <a:picLocks noChangeAspect="1" noChangeArrowheads="1"/>
            </p:cNvPicPr>
            <p:nvPr/>
          </p:nvPicPr>
          <p:blipFill>
            <a:blip r:embed="rId5" cstate="print"/>
            <a:srcRect/>
            <a:stretch>
              <a:fillRect/>
            </a:stretch>
          </p:blipFill>
          <p:spPr bwMode="auto">
            <a:xfrm>
              <a:off x="5286388" y="2926678"/>
              <a:ext cx="320000" cy="288000"/>
            </a:xfrm>
            <a:prstGeom prst="rect">
              <a:avLst/>
            </a:prstGeom>
            <a:noFill/>
          </p:spPr>
        </p:pic>
      </p:grpSp>
      <p:pic>
        <p:nvPicPr>
          <p:cNvPr id="49" name="Picture 2" descr="クリックすると新しいウィンドウで開きます"/>
          <p:cNvPicPr>
            <a:picLocks noChangeAspect="1" noChangeArrowheads="1"/>
          </p:cNvPicPr>
          <p:nvPr/>
        </p:nvPicPr>
        <p:blipFill>
          <a:blip r:embed="rId6" cstate="print"/>
          <a:srcRect/>
          <a:stretch>
            <a:fillRect/>
          </a:stretch>
        </p:blipFill>
        <p:spPr bwMode="auto">
          <a:xfrm>
            <a:off x="5500666" y="3473450"/>
            <a:ext cx="292279" cy="287895"/>
          </a:xfrm>
          <a:prstGeom prst="ellipse">
            <a:avLst/>
          </a:prstGeom>
          <a:ln>
            <a:noFill/>
          </a:ln>
          <a:effectLst/>
        </p:spPr>
      </p:pic>
      <p:pic>
        <p:nvPicPr>
          <p:cNvPr id="50" name="Picture 2" descr="クリックすると新しいウィンドウで開きます"/>
          <p:cNvPicPr>
            <a:picLocks noChangeAspect="1" noChangeArrowheads="1"/>
          </p:cNvPicPr>
          <p:nvPr/>
        </p:nvPicPr>
        <p:blipFill>
          <a:blip r:embed="rId6" cstate="print"/>
          <a:srcRect/>
          <a:stretch>
            <a:fillRect/>
          </a:stretch>
        </p:blipFill>
        <p:spPr bwMode="auto">
          <a:xfrm>
            <a:off x="7000888" y="4718050"/>
            <a:ext cx="292279" cy="287895"/>
          </a:xfrm>
          <a:prstGeom prst="ellipse">
            <a:avLst/>
          </a:prstGeom>
          <a:ln>
            <a:noFill/>
          </a:ln>
          <a:effectLst/>
        </p:spPr>
      </p:pic>
      <p:pic>
        <p:nvPicPr>
          <p:cNvPr id="51" name="Picture 2" descr="クリックすると新しいウィンドウで開きます"/>
          <p:cNvPicPr>
            <a:picLocks noChangeAspect="1" noChangeArrowheads="1"/>
          </p:cNvPicPr>
          <p:nvPr/>
        </p:nvPicPr>
        <p:blipFill>
          <a:blip r:embed="rId6" cstate="print"/>
          <a:srcRect/>
          <a:stretch>
            <a:fillRect/>
          </a:stretch>
        </p:blipFill>
        <p:spPr bwMode="auto">
          <a:xfrm>
            <a:off x="3419490" y="4763169"/>
            <a:ext cx="292279" cy="287895"/>
          </a:xfrm>
          <a:prstGeom prst="ellipse">
            <a:avLst/>
          </a:prstGeom>
          <a:ln>
            <a:noFill/>
          </a:ln>
          <a:effectLst/>
        </p:spPr>
      </p:pic>
      <p:pic>
        <p:nvPicPr>
          <p:cNvPr id="52" name="Picture 22" descr="C:\Users\00000965\AppData\Local\Microsoft\Windows\Temporary Internet Files\Content.IE5\9FK2TPW4\MC900438183[1].wmf"/>
          <p:cNvPicPr>
            <a:picLocks noChangeAspect="1" noChangeArrowheads="1"/>
          </p:cNvPicPr>
          <p:nvPr/>
        </p:nvPicPr>
        <p:blipFill>
          <a:blip r:embed="rId7" cstate="print"/>
          <a:srcRect/>
          <a:stretch>
            <a:fillRect/>
          </a:stretch>
        </p:blipFill>
        <p:spPr bwMode="auto">
          <a:xfrm>
            <a:off x="7639050" y="5918200"/>
            <a:ext cx="1097378" cy="903284"/>
          </a:xfrm>
          <a:prstGeom prst="rect">
            <a:avLst/>
          </a:prstGeom>
          <a:noFill/>
        </p:spPr>
      </p:pic>
      <p:sp>
        <p:nvSpPr>
          <p:cNvPr id="53" name="テキスト ボックス 52"/>
          <p:cNvSpPr txBox="1"/>
          <p:nvPr/>
        </p:nvSpPr>
        <p:spPr>
          <a:xfrm>
            <a:off x="5443538" y="5099048"/>
            <a:ext cx="1285932" cy="285752"/>
          </a:xfrm>
          <a:prstGeom prst="rect">
            <a:avLst/>
          </a:prstGeom>
          <a:solidFill>
            <a:schemeClr val="tx1"/>
          </a:solidFill>
          <a:ln>
            <a:noFill/>
          </a:ln>
        </p:spPr>
        <p:txBody>
          <a:bodyPr wrap="square" rtlCol="0">
            <a:spAutoFit/>
          </a:bodyPr>
          <a:lstStyle/>
          <a:p>
            <a:pPr algn="ctr"/>
            <a:r>
              <a:rPr kumimoji="1" lang="ja-JP" altLang="en-US" sz="1200" b="1" dirty="0">
                <a:solidFill>
                  <a:schemeClr val="bg1"/>
                </a:solidFill>
                <a:latin typeface="HGSｺﾞｼｯｸM" pitchFamily="50" charset="-128"/>
                <a:ea typeface="HGSｺﾞｼｯｸM" pitchFamily="50" charset="-128"/>
              </a:rPr>
              <a:t>事務局</a:t>
            </a:r>
          </a:p>
        </p:txBody>
      </p:sp>
      <p:pic>
        <p:nvPicPr>
          <p:cNvPr id="54" name="Picture 2" descr="クリックすると新しいウィンドウで開きます"/>
          <p:cNvPicPr>
            <a:picLocks noChangeAspect="1" noChangeArrowheads="1"/>
          </p:cNvPicPr>
          <p:nvPr/>
        </p:nvPicPr>
        <p:blipFill>
          <a:blip r:embed="rId6" cstate="print"/>
          <a:srcRect/>
          <a:stretch>
            <a:fillRect/>
          </a:stretch>
        </p:blipFill>
        <p:spPr bwMode="auto">
          <a:xfrm>
            <a:off x="5194300" y="4652405"/>
            <a:ext cx="292279" cy="287895"/>
          </a:xfrm>
          <a:prstGeom prst="ellipse">
            <a:avLst/>
          </a:prstGeom>
          <a:ln>
            <a:noFill/>
          </a:ln>
          <a:effectLst/>
        </p:spPr>
      </p:pic>
      <p:pic>
        <p:nvPicPr>
          <p:cNvPr id="55" name="Picture 3" descr="C:\Users\00000965\AppData\Local\Microsoft\Windows\Temporary Internet Files\Content.IE5\231UNVT2\MC900440407[1].png"/>
          <p:cNvPicPr>
            <a:picLocks noChangeAspect="1" noChangeArrowheads="1"/>
          </p:cNvPicPr>
          <p:nvPr/>
        </p:nvPicPr>
        <p:blipFill>
          <a:blip r:embed="rId8" cstate="print"/>
          <a:srcRect/>
          <a:stretch>
            <a:fillRect/>
          </a:stretch>
        </p:blipFill>
        <p:spPr bwMode="auto">
          <a:xfrm>
            <a:off x="7327900" y="806450"/>
            <a:ext cx="869231" cy="846956"/>
          </a:xfrm>
          <a:prstGeom prst="rect">
            <a:avLst/>
          </a:prstGeom>
          <a:noFill/>
        </p:spPr>
      </p:pic>
      <p:sp>
        <p:nvSpPr>
          <p:cNvPr id="56" name="下矢印 55"/>
          <p:cNvSpPr/>
          <p:nvPr/>
        </p:nvSpPr>
        <p:spPr>
          <a:xfrm>
            <a:off x="4616450" y="1711322"/>
            <a:ext cx="714380" cy="428628"/>
          </a:xfrm>
          <a:prstGeom prst="downArrow">
            <a:avLst/>
          </a:prstGeom>
          <a:solidFill>
            <a:schemeClr val="accent2">
              <a:lumMod val="40000"/>
              <a:lumOff val="6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latin typeface="HGSｺﾞｼｯｸM" pitchFamily="50" charset="-128"/>
              <a:ea typeface="HGSｺﾞｼｯｸM" pitchFamily="50" charset="-128"/>
            </a:endParaRPr>
          </a:p>
        </p:txBody>
      </p:sp>
      <p:sp>
        <p:nvSpPr>
          <p:cNvPr id="57" name="下矢印 56"/>
          <p:cNvSpPr/>
          <p:nvPr/>
        </p:nvSpPr>
        <p:spPr>
          <a:xfrm>
            <a:off x="6616700" y="5607050"/>
            <a:ext cx="714380" cy="595335"/>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latin typeface="HGSｺﾞｼｯｸM" pitchFamily="50" charset="-128"/>
              <a:ea typeface="HGSｺﾞｼｯｸM" pitchFamily="50" charset="-128"/>
            </a:endParaRPr>
          </a:p>
        </p:txBody>
      </p:sp>
      <p:sp>
        <p:nvSpPr>
          <p:cNvPr id="58" name="Text Box 4"/>
          <p:cNvSpPr txBox="1">
            <a:spLocks noChangeArrowheads="1"/>
          </p:cNvSpPr>
          <p:nvPr/>
        </p:nvSpPr>
        <p:spPr bwMode="auto">
          <a:xfrm>
            <a:off x="8686800" y="6434584"/>
            <a:ext cx="525488"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456130" y="606087"/>
            <a:ext cx="8686800" cy="406400"/>
          </a:xfrm>
          <a:noFill/>
        </p:spPr>
        <p:txBody>
          <a:bodyPr/>
          <a:lstStyle/>
          <a:p>
            <a:pPr eaLnBrk="1" hangingPunct="1"/>
            <a:r>
              <a:rPr lang="ja-JP" altLang="en-US" sz="2800" dirty="0">
                <a:ea typeface="HGS創英角ｺﾞｼｯｸUB" pitchFamily="50" charset="-128"/>
              </a:rPr>
              <a:t>市民大学きたもと学苑の市民教授・受講者の推移</a:t>
            </a:r>
          </a:p>
        </p:txBody>
      </p:sp>
      <p:sp>
        <p:nvSpPr>
          <p:cNvPr id="24579" name="Text Box 965"/>
          <p:cNvSpPr txBox="1">
            <a:spLocks noChangeArrowheads="1"/>
          </p:cNvSpPr>
          <p:nvPr/>
        </p:nvSpPr>
        <p:spPr bwMode="auto">
          <a:xfrm>
            <a:off x="8705850" y="6455709"/>
            <a:ext cx="438150" cy="402291"/>
          </a:xfrm>
          <a:prstGeom prst="rect">
            <a:avLst/>
          </a:prstGeom>
          <a:noFill/>
          <a:ln w="9525">
            <a:noFill/>
            <a:miter lim="800000"/>
            <a:headEnd/>
            <a:tailEnd/>
          </a:ln>
        </p:spPr>
        <p:txBody>
          <a:bodyPr wrap="square"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19</a:t>
            </a:r>
          </a:p>
        </p:txBody>
      </p:sp>
      <p:graphicFrame>
        <p:nvGraphicFramePr>
          <p:cNvPr id="5" name="表 4"/>
          <p:cNvGraphicFramePr>
            <a:graphicFrameLocks noGrp="1"/>
          </p:cNvGraphicFramePr>
          <p:nvPr>
            <p:extLst>
              <p:ext uri="{D42A27DB-BD31-4B8C-83A1-F6EECF244321}">
                <p14:modId xmlns:p14="http://schemas.microsoft.com/office/powerpoint/2010/main" val="675047548"/>
              </p:ext>
            </p:extLst>
          </p:nvPr>
        </p:nvGraphicFramePr>
        <p:xfrm>
          <a:off x="324476" y="1560414"/>
          <a:ext cx="7532887" cy="846682"/>
        </p:xfrm>
        <a:graphic>
          <a:graphicData uri="http://schemas.openxmlformats.org/drawingml/2006/table">
            <a:tbl>
              <a:tblPr/>
              <a:tblGrid>
                <a:gridCol w="443111">
                  <a:extLst>
                    <a:ext uri="{9D8B030D-6E8A-4147-A177-3AD203B41FA5}">
                      <a16:colId xmlns:a16="http://schemas.microsoft.com/office/drawing/2014/main" val="20000"/>
                    </a:ext>
                  </a:extLst>
                </a:gridCol>
                <a:gridCol w="443111">
                  <a:extLst>
                    <a:ext uri="{9D8B030D-6E8A-4147-A177-3AD203B41FA5}">
                      <a16:colId xmlns:a16="http://schemas.microsoft.com/office/drawing/2014/main" val="20001"/>
                    </a:ext>
                  </a:extLst>
                </a:gridCol>
                <a:gridCol w="443111">
                  <a:extLst>
                    <a:ext uri="{9D8B030D-6E8A-4147-A177-3AD203B41FA5}">
                      <a16:colId xmlns:a16="http://schemas.microsoft.com/office/drawing/2014/main" val="20002"/>
                    </a:ext>
                  </a:extLst>
                </a:gridCol>
                <a:gridCol w="443111">
                  <a:extLst>
                    <a:ext uri="{9D8B030D-6E8A-4147-A177-3AD203B41FA5}">
                      <a16:colId xmlns:a16="http://schemas.microsoft.com/office/drawing/2014/main" val="20003"/>
                    </a:ext>
                  </a:extLst>
                </a:gridCol>
                <a:gridCol w="443111">
                  <a:extLst>
                    <a:ext uri="{9D8B030D-6E8A-4147-A177-3AD203B41FA5}">
                      <a16:colId xmlns:a16="http://schemas.microsoft.com/office/drawing/2014/main" val="20004"/>
                    </a:ext>
                  </a:extLst>
                </a:gridCol>
                <a:gridCol w="443111">
                  <a:extLst>
                    <a:ext uri="{9D8B030D-6E8A-4147-A177-3AD203B41FA5}">
                      <a16:colId xmlns:a16="http://schemas.microsoft.com/office/drawing/2014/main" val="20005"/>
                    </a:ext>
                  </a:extLst>
                </a:gridCol>
                <a:gridCol w="443111">
                  <a:extLst>
                    <a:ext uri="{9D8B030D-6E8A-4147-A177-3AD203B41FA5}">
                      <a16:colId xmlns:a16="http://schemas.microsoft.com/office/drawing/2014/main" val="20006"/>
                    </a:ext>
                  </a:extLst>
                </a:gridCol>
                <a:gridCol w="443111">
                  <a:extLst>
                    <a:ext uri="{9D8B030D-6E8A-4147-A177-3AD203B41FA5}">
                      <a16:colId xmlns:a16="http://schemas.microsoft.com/office/drawing/2014/main" val="20007"/>
                    </a:ext>
                  </a:extLst>
                </a:gridCol>
                <a:gridCol w="443111">
                  <a:extLst>
                    <a:ext uri="{9D8B030D-6E8A-4147-A177-3AD203B41FA5}">
                      <a16:colId xmlns:a16="http://schemas.microsoft.com/office/drawing/2014/main" val="20008"/>
                    </a:ext>
                  </a:extLst>
                </a:gridCol>
                <a:gridCol w="443111">
                  <a:extLst>
                    <a:ext uri="{9D8B030D-6E8A-4147-A177-3AD203B41FA5}">
                      <a16:colId xmlns:a16="http://schemas.microsoft.com/office/drawing/2014/main" val="2976272839"/>
                    </a:ext>
                  </a:extLst>
                </a:gridCol>
                <a:gridCol w="443111">
                  <a:extLst>
                    <a:ext uri="{9D8B030D-6E8A-4147-A177-3AD203B41FA5}">
                      <a16:colId xmlns:a16="http://schemas.microsoft.com/office/drawing/2014/main" val="3631636135"/>
                    </a:ext>
                  </a:extLst>
                </a:gridCol>
                <a:gridCol w="443111">
                  <a:extLst>
                    <a:ext uri="{9D8B030D-6E8A-4147-A177-3AD203B41FA5}">
                      <a16:colId xmlns:a16="http://schemas.microsoft.com/office/drawing/2014/main" val="3436495312"/>
                    </a:ext>
                  </a:extLst>
                </a:gridCol>
                <a:gridCol w="443111">
                  <a:extLst>
                    <a:ext uri="{9D8B030D-6E8A-4147-A177-3AD203B41FA5}">
                      <a16:colId xmlns:a16="http://schemas.microsoft.com/office/drawing/2014/main" val="1413526086"/>
                    </a:ext>
                  </a:extLst>
                </a:gridCol>
                <a:gridCol w="443111">
                  <a:extLst>
                    <a:ext uri="{9D8B030D-6E8A-4147-A177-3AD203B41FA5}">
                      <a16:colId xmlns:a16="http://schemas.microsoft.com/office/drawing/2014/main" val="2456486759"/>
                    </a:ext>
                  </a:extLst>
                </a:gridCol>
                <a:gridCol w="443111">
                  <a:extLst>
                    <a:ext uri="{9D8B030D-6E8A-4147-A177-3AD203B41FA5}">
                      <a16:colId xmlns:a16="http://schemas.microsoft.com/office/drawing/2014/main" val="3526651626"/>
                    </a:ext>
                  </a:extLst>
                </a:gridCol>
                <a:gridCol w="443111">
                  <a:extLst>
                    <a:ext uri="{9D8B030D-6E8A-4147-A177-3AD203B41FA5}">
                      <a16:colId xmlns:a16="http://schemas.microsoft.com/office/drawing/2014/main" val="1574799732"/>
                    </a:ext>
                  </a:extLst>
                </a:gridCol>
                <a:gridCol w="443111">
                  <a:extLst>
                    <a:ext uri="{9D8B030D-6E8A-4147-A177-3AD203B41FA5}">
                      <a16:colId xmlns:a16="http://schemas.microsoft.com/office/drawing/2014/main" val="2552741309"/>
                    </a:ext>
                  </a:extLst>
                </a:gridCol>
              </a:tblGrid>
              <a:tr h="438670">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H19</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H20</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H21</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H22</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H23</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H24</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H25</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H26</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H27</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H28</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H29</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H30</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R1</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R2</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R3</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R4</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R5</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408012">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 name="テキスト ボックス 6"/>
          <p:cNvSpPr txBox="1"/>
          <p:nvPr/>
        </p:nvSpPr>
        <p:spPr>
          <a:xfrm>
            <a:off x="349250" y="2429598"/>
            <a:ext cx="1822450" cy="369332"/>
          </a:xfrm>
          <a:prstGeom prst="rect">
            <a:avLst/>
          </a:prstGeom>
          <a:noFill/>
        </p:spPr>
        <p:txBody>
          <a:bodyPr wrap="square" rtlCol="0">
            <a:spAutoFit/>
          </a:bodyPr>
          <a:lstStyle/>
          <a:p>
            <a:r>
              <a:rPr kumimoji="1" lang="ja-JP" altLang="en-US" dirty="0">
                <a:latin typeface="HGｺﾞｼｯｸM" pitchFamily="49" charset="-128"/>
                <a:ea typeface="HGｺﾞｼｯｸM" pitchFamily="49" charset="-128"/>
              </a:rPr>
              <a:t>受講生の推移</a:t>
            </a:r>
          </a:p>
        </p:txBody>
      </p:sp>
      <p:sp>
        <p:nvSpPr>
          <p:cNvPr id="8" name="テキスト ボックス 7"/>
          <p:cNvSpPr txBox="1"/>
          <p:nvPr/>
        </p:nvSpPr>
        <p:spPr>
          <a:xfrm>
            <a:off x="349250" y="1014968"/>
            <a:ext cx="3067050" cy="369332"/>
          </a:xfrm>
          <a:prstGeom prst="rect">
            <a:avLst/>
          </a:prstGeom>
          <a:noFill/>
        </p:spPr>
        <p:txBody>
          <a:bodyPr wrap="square" rtlCol="0">
            <a:spAutoFit/>
          </a:bodyPr>
          <a:lstStyle/>
          <a:p>
            <a:r>
              <a:rPr kumimoji="1" lang="ja-JP" altLang="en-US" dirty="0">
                <a:latin typeface="HGｺﾞｼｯｸM" pitchFamily="49" charset="-128"/>
                <a:ea typeface="HGｺﾞｼｯｸM" pitchFamily="49" charset="-128"/>
              </a:rPr>
              <a:t>市民教授の年度別登録者数</a:t>
            </a:r>
            <a:endParaRPr kumimoji="1" lang="ja-JP" altLang="en-US" sz="1600" dirty="0">
              <a:latin typeface="HGｺﾞｼｯｸM" pitchFamily="49" charset="-128"/>
              <a:ea typeface="HGｺﾞｼｯｸM" pitchFamily="49" charset="-128"/>
            </a:endParaRPr>
          </a:p>
        </p:txBody>
      </p:sp>
      <p:sp>
        <p:nvSpPr>
          <p:cNvPr id="10" name="テキスト ボックス 9"/>
          <p:cNvSpPr txBox="1"/>
          <p:nvPr/>
        </p:nvSpPr>
        <p:spPr>
          <a:xfrm>
            <a:off x="6661150" y="1130384"/>
            <a:ext cx="2044700" cy="253916"/>
          </a:xfrm>
          <a:prstGeom prst="rect">
            <a:avLst/>
          </a:prstGeom>
          <a:noFill/>
        </p:spPr>
        <p:txBody>
          <a:bodyPr wrap="square" rtlCol="0">
            <a:spAutoFit/>
          </a:bodyPr>
          <a:lstStyle/>
          <a:p>
            <a:pPr algn="r"/>
            <a:r>
              <a:rPr kumimoji="1" lang="en-US" altLang="ja-JP" sz="1050" dirty="0">
                <a:latin typeface="HGｺﾞｼｯｸM" pitchFamily="49" charset="-128"/>
                <a:ea typeface="HGｺﾞｼｯｸM" pitchFamily="49" charset="-128"/>
              </a:rPr>
              <a:t>2025.12</a:t>
            </a:r>
            <a:r>
              <a:rPr kumimoji="1" lang="ja-JP" altLang="en-US" sz="1050" dirty="0">
                <a:latin typeface="HGｺﾞｼｯｸM" pitchFamily="49" charset="-128"/>
                <a:ea typeface="HGｺﾞｼｯｸM" pitchFamily="49" charset="-128"/>
              </a:rPr>
              <a:t> 現在の登録者数</a:t>
            </a:r>
            <a:endParaRPr kumimoji="1" lang="ja-JP" altLang="en-US" sz="1600" dirty="0">
              <a:latin typeface="HGｺﾞｼｯｸM" pitchFamily="49" charset="-128"/>
              <a:ea typeface="HGｺﾞｼｯｸM"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72865458"/>
              </p:ext>
            </p:extLst>
          </p:nvPr>
        </p:nvGraphicFramePr>
        <p:xfrm>
          <a:off x="324476" y="2843935"/>
          <a:ext cx="8432978" cy="3708006"/>
        </p:xfrm>
        <a:graphic>
          <a:graphicData uri="http://schemas.openxmlformats.org/drawingml/2006/table">
            <a:tbl>
              <a:tblPr/>
              <a:tblGrid>
                <a:gridCol w="468041">
                  <a:extLst>
                    <a:ext uri="{9D8B030D-6E8A-4147-A177-3AD203B41FA5}">
                      <a16:colId xmlns:a16="http://schemas.microsoft.com/office/drawing/2014/main" val="20000"/>
                    </a:ext>
                  </a:extLst>
                </a:gridCol>
                <a:gridCol w="398528">
                  <a:extLst>
                    <a:ext uri="{9D8B030D-6E8A-4147-A177-3AD203B41FA5}">
                      <a16:colId xmlns:a16="http://schemas.microsoft.com/office/drawing/2014/main" val="20001"/>
                    </a:ext>
                  </a:extLst>
                </a:gridCol>
                <a:gridCol w="382709">
                  <a:extLst>
                    <a:ext uri="{9D8B030D-6E8A-4147-A177-3AD203B41FA5}">
                      <a16:colId xmlns:a16="http://schemas.microsoft.com/office/drawing/2014/main" val="20002"/>
                    </a:ext>
                  </a:extLst>
                </a:gridCol>
                <a:gridCol w="425231">
                  <a:extLst>
                    <a:ext uri="{9D8B030D-6E8A-4147-A177-3AD203B41FA5}">
                      <a16:colId xmlns:a16="http://schemas.microsoft.com/office/drawing/2014/main" val="20003"/>
                    </a:ext>
                  </a:extLst>
                </a:gridCol>
                <a:gridCol w="382709">
                  <a:extLst>
                    <a:ext uri="{9D8B030D-6E8A-4147-A177-3AD203B41FA5}">
                      <a16:colId xmlns:a16="http://schemas.microsoft.com/office/drawing/2014/main" val="20004"/>
                    </a:ext>
                  </a:extLst>
                </a:gridCol>
                <a:gridCol w="382709">
                  <a:extLst>
                    <a:ext uri="{9D8B030D-6E8A-4147-A177-3AD203B41FA5}">
                      <a16:colId xmlns:a16="http://schemas.microsoft.com/office/drawing/2014/main" val="20005"/>
                    </a:ext>
                  </a:extLst>
                </a:gridCol>
                <a:gridCol w="382709">
                  <a:extLst>
                    <a:ext uri="{9D8B030D-6E8A-4147-A177-3AD203B41FA5}">
                      <a16:colId xmlns:a16="http://schemas.microsoft.com/office/drawing/2014/main" val="20006"/>
                    </a:ext>
                  </a:extLst>
                </a:gridCol>
                <a:gridCol w="382709">
                  <a:extLst>
                    <a:ext uri="{9D8B030D-6E8A-4147-A177-3AD203B41FA5}">
                      <a16:colId xmlns:a16="http://schemas.microsoft.com/office/drawing/2014/main" val="20007"/>
                    </a:ext>
                  </a:extLst>
                </a:gridCol>
                <a:gridCol w="382709">
                  <a:extLst>
                    <a:ext uri="{9D8B030D-6E8A-4147-A177-3AD203B41FA5}">
                      <a16:colId xmlns:a16="http://schemas.microsoft.com/office/drawing/2014/main" val="20008"/>
                    </a:ext>
                  </a:extLst>
                </a:gridCol>
                <a:gridCol w="382709">
                  <a:extLst>
                    <a:ext uri="{9D8B030D-6E8A-4147-A177-3AD203B41FA5}">
                      <a16:colId xmlns:a16="http://schemas.microsoft.com/office/drawing/2014/main" val="20009"/>
                    </a:ext>
                  </a:extLst>
                </a:gridCol>
                <a:gridCol w="382709">
                  <a:extLst>
                    <a:ext uri="{9D8B030D-6E8A-4147-A177-3AD203B41FA5}">
                      <a16:colId xmlns:a16="http://schemas.microsoft.com/office/drawing/2014/main" val="4283091333"/>
                    </a:ext>
                  </a:extLst>
                </a:gridCol>
                <a:gridCol w="382709">
                  <a:extLst>
                    <a:ext uri="{9D8B030D-6E8A-4147-A177-3AD203B41FA5}">
                      <a16:colId xmlns:a16="http://schemas.microsoft.com/office/drawing/2014/main" val="1522721731"/>
                    </a:ext>
                  </a:extLst>
                </a:gridCol>
                <a:gridCol w="382709">
                  <a:extLst>
                    <a:ext uri="{9D8B030D-6E8A-4147-A177-3AD203B41FA5}">
                      <a16:colId xmlns:a16="http://schemas.microsoft.com/office/drawing/2014/main" val="2628141895"/>
                    </a:ext>
                  </a:extLst>
                </a:gridCol>
                <a:gridCol w="382709">
                  <a:extLst>
                    <a:ext uri="{9D8B030D-6E8A-4147-A177-3AD203B41FA5}">
                      <a16:colId xmlns:a16="http://schemas.microsoft.com/office/drawing/2014/main" val="2940936071"/>
                    </a:ext>
                  </a:extLst>
                </a:gridCol>
                <a:gridCol w="382709">
                  <a:extLst>
                    <a:ext uri="{9D8B030D-6E8A-4147-A177-3AD203B41FA5}">
                      <a16:colId xmlns:a16="http://schemas.microsoft.com/office/drawing/2014/main" val="1257020629"/>
                    </a:ext>
                  </a:extLst>
                </a:gridCol>
                <a:gridCol w="382709">
                  <a:extLst>
                    <a:ext uri="{9D8B030D-6E8A-4147-A177-3AD203B41FA5}">
                      <a16:colId xmlns:a16="http://schemas.microsoft.com/office/drawing/2014/main" val="1360085210"/>
                    </a:ext>
                  </a:extLst>
                </a:gridCol>
                <a:gridCol w="425231">
                  <a:extLst>
                    <a:ext uri="{9D8B030D-6E8A-4147-A177-3AD203B41FA5}">
                      <a16:colId xmlns:a16="http://schemas.microsoft.com/office/drawing/2014/main" val="1624883223"/>
                    </a:ext>
                  </a:extLst>
                </a:gridCol>
                <a:gridCol w="382709">
                  <a:extLst>
                    <a:ext uri="{9D8B030D-6E8A-4147-A177-3AD203B41FA5}">
                      <a16:colId xmlns:a16="http://schemas.microsoft.com/office/drawing/2014/main" val="3867561221"/>
                    </a:ext>
                  </a:extLst>
                </a:gridCol>
                <a:gridCol w="422516">
                  <a:extLst>
                    <a:ext uri="{9D8B030D-6E8A-4147-A177-3AD203B41FA5}">
                      <a16:colId xmlns:a16="http://schemas.microsoft.com/office/drawing/2014/main" val="3321633450"/>
                    </a:ext>
                  </a:extLst>
                </a:gridCol>
                <a:gridCol w="422516">
                  <a:extLst>
                    <a:ext uri="{9D8B030D-6E8A-4147-A177-3AD203B41FA5}">
                      <a16:colId xmlns:a16="http://schemas.microsoft.com/office/drawing/2014/main" val="265107253"/>
                    </a:ext>
                  </a:extLst>
                </a:gridCol>
                <a:gridCol w="512989">
                  <a:extLst>
                    <a:ext uri="{9D8B030D-6E8A-4147-A177-3AD203B41FA5}">
                      <a16:colId xmlns:a16="http://schemas.microsoft.com/office/drawing/2014/main" val="20010"/>
                    </a:ext>
                  </a:extLst>
                </a:gridCol>
              </a:tblGrid>
              <a:tr h="322114">
                <a:tc>
                  <a:txBody>
                    <a:bodyPr/>
                    <a:lstStyle/>
                    <a:p>
                      <a:pPr algn="ctr" fontAlgn="ctr"/>
                      <a:r>
                        <a:rPr lang="ja-JP" altLang="en-US" sz="1400" b="0" i="0" u="none" strike="noStrike" dirty="0">
                          <a:latin typeface="HGSｺﾞｼｯｸM" pitchFamily="50" charset="-128"/>
                          <a:ea typeface="HGSｺﾞｼｯｸM" pitchFamily="50" charset="-128"/>
                        </a:rPr>
                        <a:t>　</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H19</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H20</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H21</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H22</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H23</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H24</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H25</a:t>
                      </a:r>
                    </a:p>
                  </a:txBody>
                  <a:tcPr marL="5178" marR="5178" marT="5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H26</a:t>
                      </a:r>
                    </a:p>
                  </a:txBody>
                  <a:tcPr marL="5178" marR="5178" marT="517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H27</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H28</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latin typeface="HGSｺﾞｼｯｸM" pitchFamily="50" charset="-128"/>
                          <a:ea typeface="HGSｺﾞｼｯｸM" pitchFamily="50" charset="-128"/>
                        </a:rPr>
                        <a:t>H29</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0" i="0" u="none" strike="noStrike" dirty="0">
                          <a:latin typeface="HGSｺﾞｼｯｸM" pitchFamily="50" charset="-128"/>
                          <a:ea typeface="HGSｺﾞｼｯｸM" pitchFamily="50" charset="-128"/>
                        </a:rPr>
                        <a:t>H30</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latin typeface="HGSｺﾞｼｯｸM" pitchFamily="50" charset="-128"/>
                          <a:ea typeface="HGSｺﾞｼｯｸM" pitchFamily="50" charset="-128"/>
                        </a:rPr>
                        <a:t>R1</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R2</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R3</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R4</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R5</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R6</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latin typeface="HGSｺﾞｼｯｸM" pitchFamily="50" charset="-128"/>
                          <a:ea typeface="HGSｺﾞｼｯｸM" pitchFamily="50" charset="-128"/>
                        </a:rPr>
                        <a:t>R7</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latin typeface="HGSｺﾞｼｯｸM" pitchFamily="50" charset="-128"/>
                          <a:ea typeface="HGSｺﾞｼｯｸM" pitchFamily="50" charset="-128"/>
                        </a:rPr>
                        <a:t>合計</a:t>
                      </a:r>
                    </a:p>
                  </a:txBody>
                  <a:tcPr marL="5178" marR="5178" marT="5178"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3812">
                <a:tc>
                  <a:txBody>
                    <a:bodyPr/>
                    <a:lstStyle/>
                    <a:p>
                      <a:pPr algn="ctr" fontAlgn="ctr"/>
                      <a:r>
                        <a:rPr lang="ja-JP" altLang="en-US" sz="800" b="0" i="0" u="none" strike="noStrike" dirty="0">
                          <a:latin typeface="HGSｺﾞｼｯｸM" pitchFamily="50" charset="-128"/>
                          <a:ea typeface="HGSｺﾞｼｯｸM" pitchFamily="50" charset="-128"/>
                        </a:rPr>
                        <a:t>受付</a:t>
                      </a:r>
                      <a:endParaRPr lang="en-US" altLang="ja-JP" sz="800" b="0" i="0" u="none" strike="noStrike" dirty="0">
                        <a:latin typeface="HGSｺﾞｼｯｸM" pitchFamily="50" charset="-128"/>
                        <a:ea typeface="HGSｺﾞｼｯｸM" pitchFamily="50" charset="-128"/>
                      </a:endParaRPr>
                    </a:p>
                    <a:p>
                      <a:pPr algn="ctr" fontAlgn="ctr"/>
                      <a:r>
                        <a:rPr lang="ja-JP" altLang="en-US" sz="800" b="0" i="0" u="none" strike="noStrike" dirty="0">
                          <a:latin typeface="HGSｺﾞｼｯｸM" pitchFamily="50" charset="-128"/>
                          <a:ea typeface="HGSｺﾞｼｯｸM" pitchFamily="50" charset="-128"/>
                        </a:rPr>
                        <a:t>講座数</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78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103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121</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130</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148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191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230</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242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273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271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267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284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252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215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240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233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229</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112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3,854</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3812">
                <a:tc>
                  <a:txBody>
                    <a:bodyPr/>
                    <a:lstStyle/>
                    <a:p>
                      <a:pPr algn="ctr" fontAlgn="ctr"/>
                      <a:r>
                        <a:rPr lang="ja-JP" altLang="en-US" sz="800" b="0" i="0" u="none" strike="noStrike" dirty="0">
                          <a:latin typeface="HGSｺﾞｼｯｸM" pitchFamily="50" charset="-128"/>
                          <a:ea typeface="HGSｺﾞｼｯｸM" pitchFamily="50" charset="-128"/>
                        </a:rPr>
                        <a:t>開催</a:t>
                      </a:r>
                      <a:endParaRPr lang="en-US" altLang="ja-JP" sz="800" b="0" i="0" u="none" strike="noStrike" dirty="0">
                        <a:latin typeface="HGSｺﾞｼｯｸM" pitchFamily="50" charset="-128"/>
                        <a:ea typeface="HGSｺﾞｼｯｸM" pitchFamily="50" charset="-128"/>
                      </a:endParaRPr>
                    </a:p>
                    <a:p>
                      <a:pPr algn="ctr" fontAlgn="ctr"/>
                      <a:r>
                        <a:rPr lang="ja-JP" altLang="en-US" sz="800" b="0" i="0" u="none" strike="noStrike" dirty="0">
                          <a:latin typeface="HGSｺﾞｼｯｸM" pitchFamily="50" charset="-128"/>
                          <a:ea typeface="HGSｺﾞｼｯｸM" pitchFamily="50" charset="-128"/>
                        </a:rPr>
                        <a:t>講座数</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62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91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109</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117</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168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206</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206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198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226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224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223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238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90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178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185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175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190</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100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3,120</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83812">
                <a:tc>
                  <a:txBody>
                    <a:bodyPr/>
                    <a:lstStyle/>
                    <a:p>
                      <a:pPr algn="ctr" fontAlgn="ctr"/>
                      <a:r>
                        <a:rPr lang="ja-JP" altLang="en-US" sz="800" b="0" i="0" u="none" strike="noStrike" dirty="0">
                          <a:latin typeface="HGSｺﾞｼｯｸM" pitchFamily="50" charset="-128"/>
                          <a:ea typeface="HGSｺﾞｼｯｸM" pitchFamily="50" charset="-128"/>
                        </a:rPr>
                        <a:t>中止</a:t>
                      </a:r>
                      <a:endParaRPr lang="en-US" altLang="ja-JP" sz="800" b="0" i="0" u="none" strike="noStrike" dirty="0">
                        <a:latin typeface="HGSｺﾞｼｯｸM" pitchFamily="50" charset="-128"/>
                        <a:ea typeface="HGSｺﾞｼｯｸM" pitchFamily="50" charset="-128"/>
                      </a:endParaRPr>
                    </a:p>
                    <a:p>
                      <a:pPr algn="ctr" fontAlgn="ctr"/>
                      <a:r>
                        <a:rPr lang="ja-JP" altLang="en-US" sz="800" b="0" i="0" u="none" strike="noStrike" dirty="0">
                          <a:latin typeface="HGSｺﾞｼｯｸM" pitchFamily="50" charset="-128"/>
                          <a:ea typeface="HGSｺﾞｼｯｸM" pitchFamily="50" charset="-128"/>
                        </a:rPr>
                        <a:t>講座数</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12</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29</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44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47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47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a:solidFill>
                            <a:srgbClr val="000000"/>
                          </a:solidFill>
                          <a:effectLst/>
                          <a:latin typeface="HGSｺﾞｼｯｸM" panose="020B0600000000000000" pitchFamily="50" charset="-128"/>
                          <a:ea typeface="HGSｺﾞｼｯｸM" panose="020B0600000000000000" pitchFamily="50" charset="-128"/>
                        </a:rPr>
                        <a:t>44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46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162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37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55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58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39</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734</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16807">
                <a:tc>
                  <a:txBody>
                    <a:bodyPr/>
                    <a:lstStyle/>
                    <a:p>
                      <a:pPr algn="ctr" fontAlgn="ctr"/>
                      <a:r>
                        <a:rPr lang="ja-JP" altLang="en-US" sz="800" b="0" i="0" u="none" strike="noStrike" dirty="0">
                          <a:latin typeface="HGSｺﾞｼｯｸM" pitchFamily="50" charset="-128"/>
                          <a:ea typeface="HGSｺﾞｼｯｸM" pitchFamily="50" charset="-128"/>
                        </a:rPr>
                        <a:t>延べ</a:t>
                      </a:r>
                      <a:endParaRPr lang="en-US" altLang="ja-JP" sz="800" b="0" i="0" u="none" strike="noStrike" dirty="0">
                        <a:latin typeface="HGSｺﾞｼｯｸM" pitchFamily="50" charset="-128"/>
                        <a:ea typeface="HGSｺﾞｼｯｸM" pitchFamily="50" charset="-128"/>
                      </a:endParaRPr>
                    </a:p>
                    <a:p>
                      <a:pPr algn="ctr" fontAlgn="ctr"/>
                      <a:r>
                        <a:rPr lang="ja-JP" altLang="en-US" sz="800" b="0" i="0" u="none" strike="noStrike" dirty="0">
                          <a:latin typeface="HGSｺﾞｼｯｸM" pitchFamily="50" charset="-128"/>
                          <a:ea typeface="HGSｺﾞｼｯｸM" pitchFamily="50" charset="-128"/>
                        </a:rPr>
                        <a:t>申込人数</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768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1,344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1,172</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1,349</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1,717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2,103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2,361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2,450</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2,422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2,689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2,847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2,733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2,750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2,157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1,895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1,877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1,927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2,163</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1,241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37,965</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6807">
                <a:tc rowSpan="2">
                  <a:txBody>
                    <a:bodyPr/>
                    <a:lstStyle/>
                    <a:p>
                      <a:pPr algn="ctr" fontAlgn="ctr"/>
                      <a:r>
                        <a:rPr lang="ja-JP" altLang="en-US" sz="800" b="0" i="0" u="none" strike="noStrike" baseline="0" dirty="0">
                          <a:latin typeface="HGSｺﾞｼｯｸM" pitchFamily="50" charset="-128"/>
                          <a:ea typeface="HGSｺﾞｼｯｸM" pitchFamily="50" charset="-128"/>
                        </a:rPr>
                        <a:t>男性申込件数</a:t>
                      </a:r>
                      <a:endParaRPr lang="en-US" altLang="ja-JP" sz="800" b="0" i="0" u="none" strike="noStrike" baseline="0" dirty="0">
                        <a:latin typeface="HGSｺﾞｼｯｸM" pitchFamily="50" charset="-128"/>
                        <a:ea typeface="HGSｺﾞｼｯｸM" pitchFamily="50" charset="-128"/>
                      </a:endParaRPr>
                    </a:p>
                    <a:p>
                      <a:pPr algn="ctr" fontAlgn="ctr"/>
                      <a:r>
                        <a:rPr lang="en-US" altLang="ja-JP" sz="800" b="0" i="0" u="none" strike="noStrike" dirty="0">
                          <a:latin typeface="HGSｺﾞｼｯｸM" pitchFamily="50" charset="-128"/>
                          <a:ea typeface="HGSｺﾞｼｯｸM" pitchFamily="50" charset="-128"/>
                        </a:rPr>
                        <a:t>(</a:t>
                      </a:r>
                      <a:r>
                        <a:rPr lang="ja-JP" altLang="en-US" sz="800" b="0" i="0" u="none" strike="noStrike" dirty="0">
                          <a:latin typeface="HGSｺﾞｼｯｸM" pitchFamily="50" charset="-128"/>
                          <a:ea typeface="HGSｺﾞｼｯｸM" pitchFamily="50" charset="-128"/>
                        </a:rPr>
                        <a:t>構成比</a:t>
                      </a:r>
                      <a:r>
                        <a:rPr lang="en-US" altLang="ja-JP" sz="800" b="0" i="0" u="none" strike="noStrike" dirty="0">
                          <a:latin typeface="HGSｺﾞｼｯｸM" pitchFamily="50" charset="-128"/>
                          <a:ea typeface="HGSｺﾞｼｯｸM" pitchFamily="50" charset="-128"/>
                        </a:rPr>
                        <a:t>)</a:t>
                      </a:r>
                    </a:p>
                  </a:txBody>
                  <a:tcPr marL="72000" marR="36000"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159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239</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286</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332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442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368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373</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314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420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480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453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413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340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273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300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253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273</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177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6,149</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16807">
                <a:tc vMerge="1">
                  <a:txBody>
                    <a:bodyPr/>
                    <a:lstStyle/>
                    <a:p>
                      <a:endParaRPr kumimoji="1" lang="ja-JP" altLang="en-US"/>
                    </a:p>
                  </a:txBody>
                  <a:tcPr/>
                </a:tc>
                <a:tc>
                  <a:txBody>
                    <a:bodyPr/>
                    <a:lstStyle/>
                    <a:p>
                      <a:pPr algn="r" fontAlgn="ctr"/>
                      <a:r>
                        <a:rPr lang="en-US" altLang="ja-JP" sz="950" b="0" i="0" u="none" strike="noStrike" baseline="0" dirty="0">
                          <a:latin typeface="HGSｺﾞｼｯｸM" pitchFamily="50" charset="-128"/>
                          <a:ea typeface="HGSｺﾞｼｯｸM" pitchFamily="50" charset="-128"/>
                        </a:rPr>
                        <a:t>20.7%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18.9%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20.4%</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21.2%</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19.3%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15.6%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15.2%</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15.6%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16.9%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16.6%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15.0%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15.8%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14.4%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16.0%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13.1%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12.6%</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14.7%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16.2%</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6807">
                <a:tc rowSpan="2">
                  <a:txBody>
                    <a:bodyPr/>
                    <a:lstStyle/>
                    <a:p>
                      <a:pPr algn="ctr" fontAlgn="ctr"/>
                      <a:r>
                        <a:rPr lang="ja-JP" altLang="en-US" sz="800" b="0" i="0" u="none" strike="noStrike" dirty="0">
                          <a:latin typeface="HGSｺﾞｼｯｸM" pitchFamily="50" charset="-128"/>
                          <a:ea typeface="HGSｺﾞｼｯｸM" pitchFamily="50" charset="-128"/>
                        </a:rPr>
                        <a:t>女性申込件数</a:t>
                      </a:r>
                      <a:endParaRPr lang="en-US" altLang="ja-JP" sz="800" b="0" i="0" u="none" strike="noStrike" dirty="0">
                        <a:latin typeface="HGSｺﾞｼｯｸM" pitchFamily="50" charset="-128"/>
                        <a:ea typeface="HGSｺﾞｼｯｸM" pitchFamily="50" charset="-128"/>
                      </a:endParaRPr>
                    </a:p>
                    <a:p>
                      <a:pPr algn="ctr" fontAlgn="ctr"/>
                      <a:r>
                        <a:rPr lang="en-US" altLang="ja-JP" sz="800" b="0" i="0" u="none" strike="noStrike" dirty="0">
                          <a:latin typeface="HGSｺﾞｼｯｸM" pitchFamily="50" charset="-128"/>
                          <a:ea typeface="HGSｺﾞｼｯｸM" pitchFamily="50" charset="-128"/>
                        </a:rPr>
                        <a:t>(</a:t>
                      </a:r>
                      <a:r>
                        <a:rPr lang="ja-JP" altLang="en-US" sz="800" b="0" i="0" u="none" strike="noStrike" dirty="0">
                          <a:latin typeface="HGSｺﾞｼｯｸM" pitchFamily="50" charset="-128"/>
                          <a:ea typeface="HGSｺﾞｼｯｸM" pitchFamily="50" charset="-128"/>
                        </a:rPr>
                        <a:t>構成比</a:t>
                      </a:r>
                      <a:r>
                        <a:rPr lang="en-US" altLang="ja-JP" sz="800" b="0" i="0" u="none" strike="noStrike" dirty="0">
                          <a:latin typeface="HGSｺﾞｼｯｸM" pitchFamily="50" charset="-128"/>
                          <a:ea typeface="HGSｺﾞｼｯｸM" pitchFamily="50" charset="-128"/>
                        </a:rPr>
                        <a:t>)</a:t>
                      </a:r>
                    </a:p>
                  </a:txBody>
                  <a:tcPr marL="72000" marR="36000" marT="517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609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1,090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933</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1,063</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1,661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1,993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2,077</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2,108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2,269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2,367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2,280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2,337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1,817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1,622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1,577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1,674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900" b="0" i="0" u="none" strike="noStrike" baseline="0" dirty="0">
                          <a:solidFill>
                            <a:srgbClr val="000000"/>
                          </a:solidFill>
                          <a:effectLst/>
                          <a:latin typeface="HGSｺﾞｼｯｸM" panose="020B0600000000000000" pitchFamily="50" charset="-128"/>
                          <a:ea typeface="HGSｺﾞｼｯｸM" panose="020B0600000000000000" pitchFamily="50" charset="-128"/>
                        </a:rPr>
                        <a:t>1,890</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buNone/>
                      </a:pPr>
                      <a:r>
                        <a:rPr lang="en-US" altLang="ja-JP" sz="9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1,026</a:t>
                      </a:r>
                      <a:endParaRPr lang="ja-JP" sz="90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31,778</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6807">
                <a:tc vMerge="1">
                  <a:txBody>
                    <a:bodyPr/>
                    <a:lstStyle/>
                    <a:p>
                      <a:endParaRPr kumimoji="1" lang="ja-JP" altLang="en-US"/>
                    </a:p>
                  </a:txBody>
                  <a:tcPr/>
                </a:tc>
                <a:tc>
                  <a:txBody>
                    <a:bodyPr/>
                    <a:lstStyle/>
                    <a:p>
                      <a:pPr algn="r" fontAlgn="ctr"/>
                      <a:r>
                        <a:rPr lang="en-US" altLang="ja-JP" sz="950" b="0" i="0" u="none" strike="noStrike" baseline="0" dirty="0">
                          <a:latin typeface="HGSｺﾞｼｯｸM" pitchFamily="50" charset="-128"/>
                          <a:ea typeface="HGSｺﾞｼｯｸM" pitchFamily="50" charset="-128"/>
                        </a:rPr>
                        <a:t>79.3%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81.1%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79.6%</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78.8%</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80.7%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79.0%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84.4%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84.8%</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87.0%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84.4%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83.1%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83.4%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85.0%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84.2%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85.6%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84.0%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86.9%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87.4%</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85.3%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83.7%</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16807">
                <a:tc>
                  <a:txBody>
                    <a:bodyPr/>
                    <a:lstStyle/>
                    <a:p>
                      <a:pPr algn="ctr" fontAlgn="ctr"/>
                      <a:r>
                        <a:rPr lang="ja-JP" altLang="en-US" sz="800" b="0" i="0" u="none" strike="noStrike" dirty="0">
                          <a:latin typeface="HGSｺﾞｼｯｸM" pitchFamily="50" charset="-128"/>
                          <a:ea typeface="HGSｺﾞｼｯｸM" pitchFamily="50" charset="-128"/>
                        </a:rPr>
                        <a:t>延べ</a:t>
                      </a:r>
                      <a:endParaRPr lang="en-US" altLang="ja-JP" sz="800" b="0" i="0" u="none" strike="noStrike" dirty="0">
                        <a:latin typeface="HGSｺﾞｼｯｸM" pitchFamily="50" charset="-128"/>
                        <a:ea typeface="HGSｺﾞｼｯｸM" pitchFamily="50" charset="-128"/>
                      </a:endParaRPr>
                    </a:p>
                    <a:p>
                      <a:pPr algn="ctr" fontAlgn="ctr"/>
                      <a:r>
                        <a:rPr lang="ja-JP" altLang="en-US" sz="800" b="0" i="0" u="none" strike="noStrike" dirty="0">
                          <a:latin typeface="HGSｺﾞｼｯｸM" pitchFamily="50" charset="-128"/>
                          <a:ea typeface="HGSｺﾞｼｯｸM" pitchFamily="50" charset="-128"/>
                        </a:rPr>
                        <a:t>受講人数</a:t>
                      </a:r>
                    </a:p>
                  </a:txBody>
                  <a:tcPr marL="5178" marR="5178" marT="51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699</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1,189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1,074</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1,189</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1,539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1,887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2,163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a:latin typeface="HGSｺﾞｼｯｸM" pitchFamily="50" charset="-128"/>
                          <a:ea typeface="HGSｺﾞｼｯｸM" pitchFamily="50" charset="-128"/>
                        </a:rPr>
                        <a:t>2,265</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2,193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2,590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2,735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a:solidFill>
                            <a:srgbClr val="000000"/>
                          </a:solidFill>
                          <a:effectLst/>
                          <a:latin typeface="HGSｺﾞｼｯｸM" panose="020B0600000000000000" pitchFamily="50" charset="-128"/>
                          <a:ea typeface="HGSｺﾞｼｯｸM" panose="020B0600000000000000" pitchFamily="50" charset="-128"/>
                        </a:rPr>
                        <a:t>2,619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2,623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776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1,701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1,740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1,811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2,039</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1,203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34,035</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16807">
                <a:tc>
                  <a:txBody>
                    <a:bodyPr/>
                    <a:lstStyle/>
                    <a:p>
                      <a:pPr algn="ctr" fontAlgn="ctr"/>
                      <a:r>
                        <a:rPr lang="zh-CN" altLang="en-US" sz="800" b="0" i="0" u="none" strike="noStrike" dirty="0">
                          <a:latin typeface="HGSｺﾞｼｯｸM" pitchFamily="50" charset="-128"/>
                          <a:ea typeface="HGSｺﾞｼｯｸM" pitchFamily="50" charset="-128"/>
                        </a:rPr>
                        <a:t>市外</a:t>
                      </a:r>
                      <a:endParaRPr lang="en-US" altLang="zh-CN" sz="800" b="0" i="0" u="none" strike="noStrike" dirty="0">
                        <a:latin typeface="HGSｺﾞｼｯｸM" pitchFamily="50" charset="-128"/>
                        <a:ea typeface="HGSｺﾞｼｯｸM" pitchFamily="50" charset="-128"/>
                      </a:endParaRPr>
                    </a:p>
                    <a:p>
                      <a:pPr algn="ctr" fontAlgn="ctr"/>
                      <a:r>
                        <a:rPr lang="zh-CN" altLang="en-US" sz="800" b="0" i="0" u="sng" strike="noStrike" dirty="0">
                          <a:latin typeface="HGSｺﾞｼｯｸM" pitchFamily="50" charset="-128"/>
                          <a:ea typeface="HGSｺﾞｼｯｸM" pitchFamily="50" charset="-128"/>
                        </a:rPr>
                        <a:t>申込者数</a:t>
                      </a:r>
                      <a:endParaRPr lang="zh-CN" altLang="en-US" sz="800" b="0" i="0" u="none" strike="noStrike" dirty="0">
                        <a:latin typeface="HGSｺﾞｼｯｸM" pitchFamily="50" charset="-128"/>
                        <a:ea typeface="HGSｺﾞｼｯｸM" pitchFamily="50" charset="-128"/>
                      </a:endParaRPr>
                    </a:p>
                  </a:txBody>
                  <a:tcPr marL="5178" marR="5178" marT="51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26</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41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20</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52</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68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112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145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165</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194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200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245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235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246</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125</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249</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261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270</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308</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151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buNone/>
                      </a:pPr>
                      <a:r>
                        <a:rPr lang="en-US"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3,113</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16807">
                <a:tc>
                  <a:txBody>
                    <a:bodyPr/>
                    <a:lstStyle/>
                    <a:p>
                      <a:pPr algn="ctr" fontAlgn="ctr"/>
                      <a:r>
                        <a:rPr lang="en-US" sz="800" b="0" i="0" u="none" strike="noStrike" dirty="0">
                          <a:latin typeface="HGSｺﾞｼｯｸM" pitchFamily="50" charset="-128"/>
                          <a:ea typeface="HGSｺﾞｼｯｸM" pitchFamily="50" charset="-128"/>
                        </a:rPr>
                        <a:t>HP</a:t>
                      </a:r>
                    </a:p>
                    <a:p>
                      <a:pPr algn="ctr" fontAlgn="ctr"/>
                      <a:r>
                        <a:rPr lang="ja-JP" altLang="en-US" sz="800" b="0" i="0" u="sng" strike="noStrike" dirty="0">
                          <a:latin typeface="HGSｺﾞｼｯｸM" pitchFamily="50" charset="-128"/>
                          <a:ea typeface="HGSｺﾞｼｯｸM" pitchFamily="50" charset="-128"/>
                        </a:rPr>
                        <a:t>申込者数</a:t>
                      </a:r>
                      <a:endParaRPr lang="ja-JP" altLang="en-US" sz="800" b="0" i="0" u="none" strike="noStrike" dirty="0">
                        <a:latin typeface="HGSｺﾞｼｯｸM" pitchFamily="50" charset="-128"/>
                        <a:ea typeface="HGSｺﾞｼｯｸM" pitchFamily="50" charset="-128"/>
                      </a:endParaRPr>
                    </a:p>
                  </a:txBody>
                  <a:tcPr marL="5178" marR="5178" marT="51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50" b="0" i="0" u="none" strike="noStrike" baseline="0" dirty="0">
                          <a:latin typeface="HGSｺﾞｼｯｸM" pitchFamily="50" charset="-128"/>
                          <a:ea typeface="HGSｺﾞｼｯｸM" pitchFamily="50" charset="-128"/>
                        </a:rPr>
                        <a:t>　</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ja-JP" altLang="en-US" sz="950" b="0" i="0" u="none" strike="noStrike" baseline="0" dirty="0">
                          <a:latin typeface="HGSｺﾞｼｯｸM" pitchFamily="50" charset="-128"/>
                          <a:ea typeface="HGSｺﾞｼｯｸM" pitchFamily="50" charset="-128"/>
                        </a:rPr>
                        <a:t>　</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950" b="0" i="0" u="none" strike="noStrike" baseline="0" dirty="0">
                          <a:latin typeface="HGSｺﾞｼｯｸM" pitchFamily="50" charset="-128"/>
                          <a:ea typeface="HGSｺﾞｼｯｸM" pitchFamily="50" charset="-128"/>
                        </a:rPr>
                        <a:t>105</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233</a:t>
                      </a:r>
                    </a:p>
                  </a:txBody>
                  <a:tcPr marL="0" marR="1800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274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369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479</a:t>
                      </a:r>
                    </a:p>
                  </a:txBody>
                  <a:tcPr marL="0" marR="1800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522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latin typeface="HGSｺﾞｼｯｸM" pitchFamily="50" charset="-128"/>
                          <a:ea typeface="HGSｺﾞｼｯｸM" pitchFamily="50" charset="-128"/>
                        </a:rPr>
                        <a:t>574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658</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50" b="0" i="0" u="none" strike="noStrike" baseline="0" dirty="0">
                          <a:effectLst/>
                          <a:latin typeface="HGSｺﾞｼｯｸM" panose="020B0600000000000000" pitchFamily="50" charset="-128"/>
                          <a:ea typeface="HGSｺﾞｼｯｸM" panose="020B0600000000000000" pitchFamily="50" charset="-128"/>
                        </a:rPr>
                        <a:t>724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711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773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632</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697</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813</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731</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kumimoji="1" lang="en-US" altLang="ja-JP" sz="950" kern="1200" dirty="0">
                          <a:solidFill>
                            <a:schemeClr val="tx1"/>
                          </a:solidFill>
                          <a:effectLst/>
                          <a:latin typeface="HGSｺﾞｼｯｸM" panose="020B0600000000000000" pitchFamily="50" charset="-128"/>
                          <a:ea typeface="HGSｺﾞｼｯｸM" panose="020B0600000000000000" pitchFamily="50" charset="-128"/>
                          <a:cs typeface="+mn-cs"/>
                        </a:rPr>
                        <a:t>975</a:t>
                      </a:r>
                      <a:endPar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endParaRP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altLang="ja-JP" sz="950" b="0" i="0" u="none" strike="noStrike" baseline="0" dirty="0">
                          <a:solidFill>
                            <a:srgbClr val="000000"/>
                          </a:solidFill>
                          <a:effectLst/>
                          <a:latin typeface="HGSｺﾞｼｯｸM" panose="020B0600000000000000" pitchFamily="50" charset="-128"/>
                          <a:ea typeface="HGSｺﾞｼｯｸM" panose="020B0600000000000000" pitchFamily="50" charset="-128"/>
                        </a:rPr>
                        <a:t>594</a:t>
                      </a:r>
                    </a:p>
                  </a:txBody>
                  <a:tcPr marL="0" marR="18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buNone/>
                      </a:pPr>
                      <a:r>
                        <a:rPr lang="en-US" sz="950" kern="100">
                          <a:effectLst/>
                          <a:latin typeface="HGSｺﾞｼｯｸM" panose="020B0600000000000000" pitchFamily="50" charset="-128"/>
                          <a:ea typeface="HGSｺﾞｼｯｸM" panose="020B0600000000000000" pitchFamily="50" charset="-128"/>
                          <a:cs typeface="Times New Roman" panose="02020603050405020304" pitchFamily="18" charset="0"/>
                        </a:rPr>
                        <a:t>9,864</a:t>
                      </a:r>
                      <a:endParaRPr lang="ja-JP" sz="950" kern="100" dirty="0">
                        <a:effectLst/>
                        <a:latin typeface="HGSｺﾞｼｯｸM" panose="020B0600000000000000" pitchFamily="50" charset="-128"/>
                        <a:ea typeface="HGSｺﾞｼｯｸM" panose="020B0600000000000000" pitchFamily="50" charset="-128"/>
                        <a:cs typeface="Times New Roman" panose="02020603050405020304" pitchFamily="18" charset="0"/>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2" name="テキスト ボックス 1"/>
          <p:cNvSpPr txBox="1"/>
          <p:nvPr/>
        </p:nvSpPr>
        <p:spPr>
          <a:xfrm>
            <a:off x="456130" y="97636"/>
            <a:ext cx="1820615" cy="461665"/>
          </a:xfrm>
          <a:prstGeom prst="rect">
            <a:avLst/>
          </a:prstGeom>
          <a:solidFill>
            <a:schemeClr val="bg1">
              <a:alpha val="73000"/>
            </a:schemeClr>
          </a:solidFill>
        </p:spPr>
        <p:txBody>
          <a:bodyPr wrap="square" rtlCol="0">
            <a:spAutoFit/>
          </a:bodyPr>
          <a:lstStyle/>
          <a:p>
            <a:r>
              <a:rPr kumimoji="1" lang="ja-JP" altLang="en-US" sz="2400" dirty="0">
                <a:latin typeface="HGS創英角ｺﾞｼｯｸUB" panose="020B0900000000000000" pitchFamily="50" charset="-128"/>
                <a:ea typeface="HGS創英角ｺﾞｼｯｸUB" panose="020B0900000000000000" pitchFamily="50" charset="-128"/>
              </a:rPr>
              <a:t>★参考資料</a:t>
            </a:r>
          </a:p>
        </p:txBody>
      </p:sp>
      <p:graphicFrame>
        <p:nvGraphicFramePr>
          <p:cNvPr id="3" name="表 2">
            <a:extLst>
              <a:ext uri="{FF2B5EF4-FFF2-40B4-BE49-F238E27FC236}">
                <a16:creationId xmlns:a16="http://schemas.microsoft.com/office/drawing/2014/main" id="{D22180B2-DA30-C272-86B8-9B09EB28736C}"/>
              </a:ext>
            </a:extLst>
          </p:cNvPr>
          <p:cNvGraphicFramePr>
            <a:graphicFrameLocks noGrp="1"/>
          </p:cNvGraphicFramePr>
          <p:nvPr>
            <p:extLst>
              <p:ext uri="{D42A27DB-BD31-4B8C-83A1-F6EECF244321}">
                <p14:modId xmlns:p14="http://schemas.microsoft.com/office/powerpoint/2010/main" val="1076959375"/>
              </p:ext>
            </p:extLst>
          </p:nvPr>
        </p:nvGraphicFramePr>
        <p:xfrm>
          <a:off x="7857363" y="1560414"/>
          <a:ext cx="450050" cy="846682"/>
        </p:xfrm>
        <a:graphic>
          <a:graphicData uri="http://schemas.openxmlformats.org/drawingml/2006/table">
            <a:tbl>
              <a:tblPr/>
              <a:tblGrid>
                <a:gridCol w="450050">
                  <a:extLst>
                    <a:ext uri="{9D8B030D-6E8A-4147-A177-3AD203B41FA5}">
                      <a16:colId xmlns:a16="http://schemas.microsoft.com/office/drawing/2014/main" val="1106795420"/>
                    </a:ext>
                  </a:extLst>
                </a:gridCol>
              </a:tblGrid>
              <a:tr h="438670">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R6</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47836051"/>
                  </a:ext>
                </a:extLst>
              </a:tr>
              <a:tr h="408012">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3528193"/>
                  </a:ext>
                </a:extLst>
              </a:tr>
            </a:tbl>
          </a:graphicData>
        </a:graphic>
      </p:graphicFrame>
      <p:graphicFrame>
        <p:nvGraphicFramePr>
          <p:cNvPr id="4" name="表 3">
            <a:extLst>
              <a:ext uri="{FF2B5EF4-FFF2-40B4-BE49-F238E27FC236}">
                <a16:creationId xmlns:a16="http://schemas.microsoft.com/office/drawing/2014/main" id="{BB8C1E3E-B9D1-5079-A632-C06DE3E3C192}"/>
              </a:ext>
            </a:extLst>
          </p:cNvPr>
          <p:cNvGraphicFramePr>
            <a:graphicFrameLocks noGrp="1"/>
          </p:cNvGraphicFramePr>
          <p:nvPr>
            <p:extLst>
              <p:ext uri="{D42A27DB-BD31-4B8C-83A1-F6EECF244321}">
                <p14:modId xmlns:p14="http://schemas.microsoft.com/office/powerpoint/2010/main" val="2614037504"/>
              </p:ext>
            </p:extLst>
          </p:nvPr>
        </p:nvGraphicFramePr>
        <p:xfrm>
          <a:off x="8307413" y="1560414"/>
          <a:ext cx="450050" cy="846682"/>
        </p:xfrm>
        <a:graphic>
          <a:graphicData uri="http://schemas.openxmlformats.org/drawingml/2006/table">
            <a:tbl>
              <a:tblPr/>
              <a:tblGrid>
                <a:gridCol w="450050">
                  <a:extLst>
                    <a:ext uri="{9D8B030D-6E8A-4147-A177-3AD203B41FA5}">
                      <a16:colId xmlns:a16="http://schemas.microsoft.com/office/drawing/2014/main" val="1106795420"/>
                    </a:ext>
                  </a:extLst>
                </a:gridCol>
              </a:tblGrid>
              <a:tr h="438670">
                <a:tc>
                  <a:txBody>
                    <a:bodyPr/>
                    <a:lstStyle/>
                    <a:p>
                      <a:pPr algn="ctr" fontAlgn="ctr"/>
                      <a:r>
                        <a:rPr lang="en-US" altLang="ja-JP" sz="1600" b="0" i="0" u="none" strike="noStrike" dirty="0">
                          <a:solidFill>
                            <a:srgbClr val="000000"/>
                          </a:solidFill>
                          <a:latin typeface="HGｺﾞｼｯｸM" pitchFamily="49" charset="-128"/>
                          <a:ea typeface="HGｺﾞｼｯｸM" pitchFamily="49" charset="-128"/>
                        </a:rPr>
                        <a:t>R7</a:t>
                      </a:r>
                    </a:p>
                  </a:txBody>
                  <a:tcPr marL="9236" marR="9236" marT="92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47836051"/>
                  </a:ext>
                </a:extLst>
              </a:tr>
              <a:tr h="408012">
                <a:tc>
                  <a:txBody>
                    <a:bodyPr/>
                    <a:lstStyle/>
                    <a:p>
                      <a:pPr algn="ctr" fontAlgn="ctr"/>
                      <a:r>
                        <a:rPr lang="en-US" altLang="ja-JP" sz="1600" b="0" i="0" u="none" strike="noStrike" dirty="0">
                          <a:effectLst/>
                          <a:latin typeface="HGPｺﾞｼｯｸM" panose="020B0600000000000000" pitchFamily="50" charset="-128"/>
                          <a:ea typeface="HGPｺﾞｼｯｸM" panose="020B0600000000000000" pitchFamily="50" charset="-128"/>
                        </a:rPr>
                        <a:t>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352819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a:xfrm>
            <a:off x="3683000" y="673100"/>
            <a:ext cx="1638300" cy="273050"/>
          </a:xfrm>
        </p:spPr>
        <p:txBody>
          <a:bodyPr/>
          <a:lstStyle/>
          <a:p>
            <a:pPr algn="ctr"/>
            <a:r>
              <a:rPr lang="ja-JP" altLang="en-US" sz="2000" b="1" dirty="0">
                <a:latin typeface="HGｺﾞｼｯｸM" pitchFamily="49" charset="-128"/>
                <a:ea typeface="HGｺﾞｼｯｸM" pitchFamily="49" charset="-128"/>
              </a:rPr>
              <a:t>目　　次</a:t>
            </a:r>
          </a:p>
        </p:txBody>
      </p:sp>
      <p:sp>
        <p:nvSpPr>
          <p:cNvPr id="3" name="コンテンツ プレースホルダ 2"/>
          <p:cNvSpPr>
            <a:spLocks noGrp="1"/>
          </p:cNvSpPr>
          <p:nvPr>
            <p:ph idx="1"/>
          </p:nvPr>
        </p:nvSpPr>
        <p:spPr>
          <a:xfrm>
            <a:off x="660400" y="1473200"/>
            <a:ext cx="7778750" cy="4881125"/>
          </a:xfrm>
        </p:spPr>
        <p:txBody>
          <a:bodyPr/>
          <a:lstStyle/>
          <a:p>
            <a:pPr marL="0" indent="0">
              <a:buNone/>
              <a:defRPr/>
            </a:pPr>
            <a:r>
              <a:rPr lang="ja-JP" altLang="en-US" sz="1600" dirty="0">
                <a:latin typeface="HGｺﾞｼｯｸM" pitchFamily="49" charset="-128"/>
                <a:ea typeface="HGｺﾞｼｯｸM" pitchFamily="49" charset="-128"/>
              </a:rPr>
              <a:t>第４章　講座実施までの事務の流れ</a:t>
            </a:r>
            <a:endParaRPr lang="en-US" altLang="ja-JP" sz="1600" dirty="0">
              <a:latin typeface="HGｺﾞｼｯｸM" pitchFamily="49" charset="-128"/>
              <a:ea typeface="HGｺﾞｼｯｸM" pitchFamily="49" charset="-128"/>
            </a:endParaRPr>
          </a:p>
          <a:p>
            <a:pPr algn="just">
              <a:defRPr/>
            </a:pPr>
            <a:r>
              <a:rPr lang="ja-JP" altLang="en-US" sz="1400" dirty="0">
                <a:latin typeface="HGｺﾞｼｯｸM" pitchFamily="49" charset="-128"/>
                <a:ea typeface="HGｺﾞｼｯｸM" pitchFamily="49" charset="-128"/>
              </a:rPr>
              <a:t>キタガクの年間スケジュール　　　　　　　　　　　　　　　　・・・・・１２</a:t>
            </a:r>
            <a:endParaRPr lang="en-US" altLang="ja-JP" sz="1400" dirty="0">
              <a:latin typeface="HGｺﾞｼｯｸM" pitchFamily="49" charset="-128"/>
              <a:ea typeface="HGｺﾞｼｯｸM" pitchFamily="49" charset="-128"/>
            </a:endParaRPr>
          </a:p>
          <a:p>
            <a:pPr algn="just">
              <a:defRPr/>
            </a:pPr>
            <a:r>
              <a:rPr lang="ja-JP" altLang="en-US" sz="1400" dirty="0">
                <a:latin typeface="HGｺﾞｼｯｸM" pitchFamily="49" charset="-128"/>
                <a:ea typeface="HGｺﾞｼｯｸM" pitchFamily="49" charset="-128"/>
              </a:rPr>
              <a:t>講座実施までの流れ　　　　　　　　　　　　　　　　　　　　・・・・・１３</a:t>
            </a:r>
            <a:endParaRPr lang="en-US" altLang="ja-JP" sz="1400" dirty="0">
              <a:latin typeface="HGｺﾞｼｯｸM" pitchFamily="49" charset="-128"/>
              <a:ea typeface="HGｺﾞｼｯｸM" pitchFamily="49" charset="-128"/>
            </a:endParaRPr>
          </a:p>
          <a:p>
            <a:pPr algn="just">
              <a:defRPr/>
            </a:pPr>
            <a:r>
              <a:rPr lang="ja-JP" altLang="en-US" sz="1400" dirty="0">
                <a:latin typeface="HGｺﾞｼｯｸM" pitchFamily="49" charset="-128"/>
                <a:ea typeface="HGｺﾞｼｯｸM" pitchFamily="49" charset="-128"/>
              </a:rPr>
              <a:t>受講料及び会場費　　　　　　　　　　　　　　　　　　　　　・・・・・１４</a:t>
            </a:r>
            <a:endParaRPr lang="en-US" altLang="ja-JP" sz="1400" dirty="0">
              <a:latin typeface="HGｺﾞｼｯｸM" pitchFamily="49" charset="-128"/>
              <a:ea typeface="HGｺﾞｼｯｸM" pitchFamily="49" charset="-128"/>
            </a:endParaRPr>
          </a:p>
          <a:p>
            <a:pPr algn="just">
              <a:defRPr/>
            </a:pPr>
            <a:r>
              <a:rPr lang="ja-JP" altLang="en-US" sz="1400" dirty="0">
                <a:latin typeface="HGｺﾞｼｯｸM" pitchFamily="49" charset="-128"/>
                <a:ea typeface="HGｺﾞｼｯｸM" pitchFamily="49" charset="-128"/>
              </a:rPr>
              <a:t>受講料等の支払い例　　　　　　　　　　　　　　　　　　　　・・・・・１５</a:t>
            </a: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r>
              <a:rPr lang="ja-JP" altLang="en-US" sz="1400" dirty="0">
                <a:latin typeface="HGｺﾞｼｯｸM" pitchFamily="49" charset="-128"/>
                <a:ea typeface="HGｺﾞｼｯｸM" pitchFamily="49" charset="-128"/>
              </a:rPr>
              <a:t>第５章　講座実施上の注意点</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講座運営の注意事項　　　　　　　　　　　　　　　　　　　　・・・・・１６</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けが等緊急事態発生対応マニュアル　　　　　　　　　　　　　・・・・・１７</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荒天・震災等の対応マニュアル　　　　　　　　　　　　　　　・・・・・１８</a:t>
            </a: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endParaRPr lang="en-US" altLang="ja-JP" sz="1400" dirty="0">
              <a:latin typeface="HGｺﾞｼｯｸM" pitchFamily="49" charset="-128"/>
              <a:ea typeface="HGｺﾞｼｯｸM" pitchFamily="49" charset="-128"/>
            </a:endParaRPr>
          </a:p>
          <a:p>
            <a:pPr marL="0" indent="0">
              <a:buNone/>
              <a:defRPr/>
            </a:pPr>
            <a:r>
              <a:rPr lang="ja-JP" altLang="en-US" sz="1400" dirty="0">
                <a:latin typeface="HGｺﾞｼｯｸM" pitchFamily="49" charset="-128"/>
                <a:ea typeface="HGｺﾞｼｯｸM" pitchFamily="49" charset="-128"/>
              </a:rPr>
              <a:t>第６章　参考資料　</a:t>
            </a:r>
            <a:endParaRPr lang="en-US" altLang="ja-JP" sz="1400" dirty="0">
              <a:latin typeface="HGｺﾞｼｯｸM" pitchFamily="49" charset="-128"/>
              <a:ea typeface="HGｺﾞｼｯｸM" pitchFamily="49" charset="-128"/>
            </a:endParaRPr>
          </a:p>
          <a:p>
            <a:pPr>
              <a:defRPr/>
            </a:pPr>
            <a:r>
              <a:rPr lang="ja-JP" altLang="en-US" sz="1400" dirty="0">
                <a:latin typeface="HGｺﾞｼｯｸM" pitchFamily="49" charset="-128"/>
                <a:ea typeface="HGｺﾞｼｯｸM" pitchFamily="49" charset="-128"/>
              </a:rPr>
              <a:t>市民大学きたもと学苑の市民教授・受講者の推移　　　　　　　・・・</a:t>
            </a:r>
            <a:r>
              <a:rPr lang="ja-JP" altLang="en-US" sz="1400">
                <a:latin typeface="HGｺﾞｼｯｸM" pitchFamily="49" charset="-128"/>
                <a:ea typeface="HGｺﾞｼｯｸM" pitchFamily="49" charset="-128"/>
              </a:rPr>
              <a:t>・・１９</a:t>
            </a:r>
            <a:endParaRPr lang="en-US" altLang="ja-JP" sz="1400" dirty="0">
              <a:latin typeface="HGｺﾞｼｯｸM" pitchFamily="49" charset="-128"/>
              <a:ea typeface="HGｺﾞｼｯｸM" pitchFamily="49" charset="-128"/>
            </a:endParaRPr>
          </a:p>
        </p:txBody>
      </p:sp>
      <p:sp>
        <p:nvSpPr>
          <p:cNvPr id="4" name="テキスト ボックス 3"/>
          <p:cNvSpPr txBox="1"/>
          <p:nvPr/>
        </p:nvSpPr>
        <p:spPr>
          <a:xfrm>
            <a:off x="7638445" y="2573905"/>
            <a:ext cx="488950" cy="233397"/>
          </a:xfrm>
          <a:prstGeom prst="rect">
            <a:avLst/>
          </a:prstGeom>
          <a:solidFill>
            <a:schemeClr val="tx1">
              <a:lumMod val="65000"/>
              <a:lumOff val="35000"/>
            </a:schemeClr>
          </a:solidFill>
        </p:spPr>
        <p:txBody>
          <a:bodyPr wrap="square" rtlCol="0" anchor="ctr" anchorCtr="0">
            <a:spAutoFit/>
          </a:bodyPr>
          <a:lstStyle/>
          <a:p>
            <a:pPr marL="0" marR="0" lvl="0" indent="0" algn="ctr" defTabSz="914400" rtl="0" eaLnBrk="1" fontAlgn="base" latinLnBrk="0" hangingPunct="1">
              <a:lnSpc>
                <a:spcPts val="11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sp>
        <p:nvSpPr>
          <p:cNvPr id="5" name="テキスト ボックス 4"/>
          <p:cNvSpPr txBox="1"/>
          <p:nvPr/>
        </p:nvSpPr>
        <p:spPr>
          <a:xfrm>
            <a:off x="7594600" y="3564015"/>
            <a:ext cx="488950" cy="233397"/>
          </a:xfrm>
          <a:prstGeom prst="rect">
            <a:avLst/>
          </a:prstGeom>
          <a:solidFill>
            <a:schemeClr val="tx1">
              <a:lumMod val="65000"/>
              <a:lumOff val="35000"/>
            </a:schemeClr>
          </a:solidFill>
        </p:spPr>
        <p:txBody>
          <a:bodyPr wrap="square" rtlCol="0" anchor="ctr" anchorCtr="0">
            <a:spAutoFit/>
          </a:bodyPr>
          <a:lstStyle/>
          <a:p>
            <a:pPr marL="0" marR="0" lvl="0" indent="0" algn="ctr" defTabSz="914400" rtl="0" eaLnBrk="1" fontAlgn="base" latinLnBrk="0" hangingPunct="1">
              <a:lnSpc>
                <a:spcPts val="11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sp>
        <p:nvSpPr>
          <p:cNvPr id="6" name="テキスト ボックス 5"/>
          <p:cNvSpPr txBox="1"/>
          <p:nvPr/>
        </p:nvSpPr>
        <p:spPr>
          <a:xfrm>
            <a:off x="7638445" y="2303875"/>
            <a:ext cx="488950" cy="233397"/>
          </a:xfrm>
          <a:prstGeom prst="rect">
            <a:avLst/>
          </a:prstGeom>
          <a:solidFill>
            <a:schemeClr val="tx1">
              <a:lumMod val="65000"/>
              <a:lumOff val="35000"/>
            </a:schemeClr>
          </a:solidFill>
        </p:spPr>
        <p:txBody>
          <a:bodyPr wrap="square" rtlCol="0" anchor="ctr" anchorCtr="0">
            <a:spAutoFit/>
          </a:bodyPr>
          <a:lstStyle/>
          <a:p>
            <a:pPr marL="0" marR="0" lvl="0" indent="0" algn="ctr" defTabSz="914400" rtl="0" eaLnBrk="1" fontAlgn="base" latinLnBrk="0" hangingPunct="1">
              <a:lnSpc>
                <a:spcPts val="11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sp>
        <p:nvSpPr>
          <p:cNvPr id="7" name="テキスト ボックス 6"/>
          <p:cNvSpPr txBox="1"/>
          <p:nvPr/>
        </p:nvSpPr>
        <p:spPr>
          <a:xfrm>
            <a:off x="7594600" y="3834045"/>
            <a:ext cx="488950" cy="233397"/>
          </a:xfrm>
          <a:prstGeom prst="rect">
            <a:avLst/>
          </a:prstGeom>
          <a:solidFill>
            <a:schemeClr val="tx1">
              <a:lumMod val="65000"/>
              <a:lumOff val="35000"/>
            </a:schemeClr>
          </a:solidFill>
        </p:spPr>
        <p:txBody>
          <a:bodyPr wrap="square" rtlCol="0" anchor="ctr" anchorCtr="0">
            <a:spAutoFit/>
          </a:bodyPr>
          <a:lstStyle/>
          <a:p>
            <a:pPr marL="0" marR="0" lvl="0" indent="0" algn="ctr" defTabSz="914400" rtl="0" eaLnBrk="1" fontAlgn="base" latinLnBrk="0" hangingPunct="1">
              <a:lnSpc>
                <a:spcPts val="11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sp>
        <p:nvSpPr>
          <p:cNvPr id="8" name="テキスト ボックス 7"/>
          <p:cNvSpPr txBox="1"/>
          <p:nvPr/>
        </p:nvSpPr>
        <p:spPr>
          <a:xfrm>
            <a:off x="7594600" y="4104075"/>
            <a:ext cx="488950" cy="233397"/>
          </a:xfrm>
          <a:prstGeom prst="rect">
            <a:avLst/>
          </a:prstGeom>
          <a:solidFill>
            <a:schemeClr val="tx1">
              <a:lumMod val="65000"/>
              <a:lumOff val="35000"/>
            </a:schemeClr>
          </a:solidFill>
        </p:spPr>
        <p:txBody>
          <a:bodyPr wrap="square" rtlCol="0" anchor="ctr" anchorCtr="0">
            <a:spAutoFit/>
          </a:bodyPr>
          <a:lstStyle/>
          <a:p>
            <a:pPr marL="0" marR="0" lvl="0" indent="0" algn="ctr" defTabSz="914400" rtl="0" eaLnBrk="1" fontAlgn="base" latinLnBrk="0" hangingPunct="1">
              <a:lnSpc>
                <a:spcPts val="1100"/>
              </a:lnSpc>
              <a:spcBef>
                <a:spcPct val="0"/>
              </a:spcBef>
              <a:spcAft>
                <a:spcPct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HG丸ｺﾞｼｯｸM-PRO" pitchFamily="50" charset="-128"/>
                <a:ea typeface="HG丸ｺﾞｼｯｸM-PRO" pitchFamily="50" charset="-128"/>
                <a:cs typeface="+mn-cs"/>
              </a:rPr>
              <a:t>重要</a:t>
            </a:r>
          </a:p>
        </p:txBody>
      </p:sp>
    </p:spTree>
    <p:extLst>
      <p:ext uri="{BB962C8B-B14F-4D97-AF65-F5344CB8AC3E}">
        <p14:creationId xmlns:p14="http://schemas.microsoft.com/office/powerpoint/2010/main" val="3145256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市民大学きたもと学苑の開講にあたり</a:t>
            </a:r>
          </a:p>
        </p:txBody>
      </p:sp>
      <p:sp>
        <p:nvSpPr>
          <p:cNvPr id="7171" name="Text Box 5"/>
          <p:cNvSpPr txBox="1">
            <a:spLocks noChangeArrowheads="1"/>
          </p:cNvSpPr>
          <p:nvPr/>
        </p:nvSpPr>
        <p:spPr bwMode="auto">
          <a:xfrm>
            <a:off x="431800" y="1028700"/>
            <a:ext cx="8461375" cy="5584825"/>
          </a:xfrm>
          <a:prstGeom prst="rect">
            <a:avLst/>
          </a:prstGeom>
          <a:noFill/>
          <a:ln w="9525">
            <a:noFill/>
            <a:miter lim="800000"/>
            <a:headEnd/>
            <a:tailEnd/>
          </a:ln>
        </p:spPr>
        <p:txBody>
          <a:bodyPr lIns="90000" tIns="46800" rIns="90000" bIns="46800">
            <a:spAutoFit/>
          </a:bodyPr>
          <a:lstStyle/>
          <a:p>
            <a:pPr algn="r"/>
            <a:r>
              <a:rPr lang="ja-JP" altLang="en-US" dirty="0">
                <a:latin typeface="HG丸ｺﾞｼｯｸM-PRO" pitchFamily="49" charset="-128"/>
                <a:ea typeface="HG丸ｺﾞｼｯｸM-PRO" pitchFamily="49" charset="-128"/>
              </a:rPr>
              <a:t>市民大学きたもと学苑 学苑長　三宮　幸雄</a:t>
            </a:r>
          </a:p>
          <a:p>
            <a:pPr algn="r"/>
            <a:endParaRPr lang="ja-JP" altLang="en-US" dirty="0">
              <a:latin typeface="HG丸ｺﾞｼｯｸM-PRO" pitchFamily="49" charset="-128"/>
              <a:ea typeface="HG丸ｺﾞｼｯｸM-PRO" pitchFamily="49" charset="-128"/>
            </a:endParaRPr>
          </a:p>
          <a:p>
            <a:r>
              <a:rPr lang="ja-JP" altLang="en-US" dirty="0">
                <a:latin typeface="HG丸ｺﾞｼｯｸM-PRO" pitchFamily="49" charset="-128"/>
                <a:ea typeface="HG丸ｺﾞｼｯｸM-PRO" pitchFamily="49" charset="-128"/>
              </a:rPr>
              <a:t>「市民大学きたもと学苑」が、市民の皆様のご理解とご協力により、平成</a:t>
            </a:r>
            <a:r>
              <a:rPr lang="en-US" altLang="ja-JP" dirty="0">
                <a:latin typeface="HG丸ｺﾞｼｯｸM-PRO" pitchFamily="49" charset="-128"/>
                <a:ea typeface="HG丸ｺﾞｼｯｸM-PRO" pitchFamily="49" charset="-128"/>
              </a:rPr>
              <a:t>19</a:t>
            </a:r>
            <a:r>
              <a:rPr lang="ja-JP" altLang="en-US" dirty="0">
                <a:latin typeface="HG丸ｺﾞｼｯｸM-PRO" pitchFamily="49" charset="-128"/>
                <a:ea typeface="HG丸ｺﾞｼｯｸM-PRO" pitchFamily="49" charset="-128"/>
              </a:rPr>
              <a:t>年</a:t>
            </a:r>
            <a:r>
              <a:rPr lang="en-US" altLang="ja-JP" dirty="0">
                <a:latin typeface="HG丸ｺﾞｼｯｸM-PRO" pitchFamily="49" charset="-128"/>
                <a:ea typeface="HG丸ｺﾞｼｯｸM-PRO" pitchFamily="49" charset="-128"/>
              </a:rPr>
              <a:t>1</a:t>
            </a:r>
            <a:r>
              <a:rPr lang="ja-JP" altLang="en-US" dirty="0">
                <a:latin typeface="HG丸ｺﾞｼｯｸM-PRO" pitchFamily="49" charset="-128"/>
                <a:ea typeface="HG丸ｺﾞｼｯｸM-PRO" pitchFamily="49" charset="-128"/>
              </a:rPr>
              <a:t>月</a:t>
            </a:r>
            <a:r>
              <a:rPr lang="en-US" altLang="ja-JP" dirty="0">
                <a:latin typeface="HG丸ｺﾞｼｯｸM-PRO" pitchFamily="49" charset="-128"/>
                <a:ea typeface="HG丸ｺﾞｼｯｸM-PRO" pitchFamily="49" charset="-128"/>
              </a:rPr>
              <a:t>27</a:t>
            </a:r>
            <a:r>
              <a:rPr lang="ja-JP" altLang="en-US" dirty="0">
                <a:latin typeface="HG丸ｺﾞｼｯｸM-PRO" pitchFamily="49" charset="-128"/>
                <a:ea typeface="HG丸ｺﾞｼｯｸM-PRO" pitchFamily="49" charset="-128"/>
              </a:rPr>
              <a:t>日の設立総会をもって発足いたしました。</a:t>
            </a:r>
          </a:p>
          <a:p>
            <a:r>
              <a:rPr lang="ja-JP" altLang="en-US" dirty="0">
                <a:latin typeface="HG丸ｺﾞｼｯｸM-PRO" pitchFamily="49" charset="-128"/>
                <a:ea typeface="HG丸ｺﾞｼｯｸM-PRO" pitchFamily="49" charset="-128"/>
              </a:rPr>
              <a:t>一般に「生涯学習」とは、自己の啓発や生活の向上、職業上の能力の向上などのために、自発的な意志に基づいて、自分に適した手段や方法によって生涯にわたって行う学習活動と言われます。また、生涯学習は、学校や地域社会の中で行われる組織的な学習活動だけでなく、私たちのスポーツ活動、文化活動、趣味、レクリエーション活動、ボランティア活動など、生活に密着した分野を幅広く包含しています。</a:t>
            </a:r>
          </a:p>
          <a:p>
            <a:r>
              <a:rPr lang="ja-JP" altLang="en-US" dirty="0">
                <a:latin typeface="HG丸ｺﾞｼｯｸM-PRO" pitchFamily="49" charset="-128"/>
                <a:ea typeface="HG丸ｺﾞｼｯｸM-PRO" pitchFamily="49" charset="-128"/>
              </a:rPr>
              <a:t>これまでも、北本市では人財図書館制度を活用し、様々な知識や経験をお持ちの市民の皆様を講師として、</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市民カレッジ</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事業を実施してきましたが、市民大学はその取組みをさらに進めて、市民教授と呼ばれる皆様が講座の企画から実施に至るまで携わっていただくとともに、受益者負担による運営方式を採用することで、まさに</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市民が主役の生涯学習</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の体制が整ったと言えます。そして、市民大学に多くの人が集い、人と人との絆を育む学び舎となることで、</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市民が主役の生涯学習</a:t>
            </a:r>
            <a:r>
              <a:rPr lang="ja-JP" altLang="en-US" dirty="0">
                <a:ea typeface="HG丸ｺﾞｼｯｸM-PRO" pitchFamily="49" charset="-128"/>
              </a:rPr>
              <a:t>”</a:t>
            </a:r>
            <a:r>
              <a:rPr lang="ja-JP" altLang="en-US" dirty="0">
                <a:latin typeface="HG丸ｺﾞｼｯｸM-PRO" pitchFamily="49" charset="-128"/>
                <a:ea typeface="HG丸ｺﾞｼｯｸM-PRO" pitchFamily="49" charset="-128"/>
              </a:rPr>
              <a:t>の考え方が北本市にしっかりと根を下ろしていくことを期待しております。</a:t>
            </a:r>
          </a:p>
          <a:p>
            <a:r>
              <a:rPr lang="ja-JP" altLang="en-US" dirty="0">
                <a:latin typeface="HG丸ｺﾞｼｯｸM-PRO" pitchFamily="49" charset="-128"/>
                <a:ea typeface="HG丸ｺﾞｼｯｸM-PRO" pitchFamily="49" charset="-128"/>
              </a:rPr>
              <a:t>最後に、市民の皆様が学習活動を始めようとするときに、市民大学が魅力ある講座や学習情報の提供等によってお役に立てるように、鋭意取り組んでまいります。 </a:t>
            </a:r>
          </a:p>
        </p:txBody>
      </p:sp>
      <p:sp>
        <p:nvSpPr>
          <p:cNvPr id="7172" name="Text Box 7"/>
          <p:cNvSpPr txBox="1">
            <a:spLocks noChangeArrowheads="1"/>
          </p:cNvSpPr>
          <p:nvPr/>
        </p:nvSpPr>
        <p:spPr bwMode="auto">
          <a:xfrm>
            <a:off x="8802470" y="6412379"/>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1358900"/>
            <a:ext cx="8229600" cy="1368425"/>
          </a:xfrm>
        </p:spPr>
        <p:txBody>
          <a:bodyPr/>
          <a:lstStyle/>
          <a:p>
            <a:pPr eaLnBrk="1" hangingPunct="1"/>
            <a:r>
              <a:rPr lang="ja-JP" altLang="en-US" sz="2000" dirty="0">
                <a:latin typeface="HG丸ｺﾞｼｯｸM-PRO" pitchFamily="49" charset="-128"/>
                <a:ea typeface="HG丸ｺﾞｼｯｸM-PRO" pitchFamily="49" charset="-128"/>
              </a:rPr>
              <a:t>市民大学きたもと学苑は、さまざまな分野の知識、技術、技能、経験等を持つ人材を募り、市民が主体となって、相互に学び合い、教え合い、高め合うことで、北本市のまちづくり、ひとづくりに貢献することを</a:t>
            </a:r>
            <a:r>
              <a:rPr kumimoji="0" lang="ja-JP" altLang="en-US" sz="2000" dirty="0">
                <a:latin typeface="HG丸ｺﾞｼｯｸM-PRO" pitchFamily="49" charset="-128"/>
                <a:ea typeface="HG丸ｺﾞｼｯｸM-PRO" pitchFamily="49" charset="-128"/>
              </a:rPr>
              <a:t>目指します。</a:t>
            </a:r>
          </a:p>
        </p:txBody>
      </p:sp>
      <p:sp>
        <p:nvSpPr>
          <p:cNvPr id="8195" name="Rectangle 4"/>
          <p:cNvSpPr>
            <a:spLocks noGrp="1" noChangeArrowheads="1"/>
          </p:cNvSpPr>
          <p:nvPr>
            <p:ph type="title"/>
          </p:nvPr>
        </p:nvSpPr>
        <p:spPr>
          <a:xfrm>
            <a:off x="457200" y="457200"/>
            <a:ext cx="8229600" cy="523875"/>
          </a:xfrm>
          <a:noFill/>
        </p:spPr>
        <p:txBody>
          <a:bodyPr/>
          <a:lstStyle/>
          <a:p>
            <a:pPr eaLnBrk="1" hangingPunct="1"/>
            <a:r>
              <a:rPr lang="ja-JP" altLang="en-US" sz="2800">
                <a:ea typeface="HGS創英角ｺﾞｼｯｸUB" pitchFamily="50" charset="-128"/>
              </a:rPr>
              <a:t>市民大学きたもと学苑の目的</a:t>
            </a:r>
          </a:p>
        </p:txBody>
      </p:sp>
      <p:sp>
        <p:nvSpPr>
          <p:cNvPr id="8196" name="Rectangle 6"/>
          <p:cNvSpPr>
            <a:spLocks noChangeArrowheads="1"/>
          </p:cNvSpPr>
          <p:nvPr/>
        </p:nvSpPr>
        <p:spPr bwMode="auto">
          <a:xfrm>
            <a:off x="457200" y="3357563"/>
            <a:ext cx="8229600" cy="2592387"/>
          </a:xfrm>
          <a:prstGeom prst="rect">
            <a:avLst/>
          </a:prstGeom>
          <a:noFill/>
          <a:ln w="9525">
            <a:noFill/>
            <a:miter lim="800000"/>
            <a:headEnd/>
            <a:tailEnd/>
          </a:ln>
        </p:spPr>
        <p:txBody>
          <a:bodyPr anchor="ctr"/>
          <a:lstStyle/>
          <a:p>
            <a:pPr marL="342900" indent="-342900" algn="ctr">
              <a:spcBef>
                <a:spcPct val="20000"/>
              </a:spcBef>
              <a:spcAft>
                <a:spcPct val="50000"/>
              </a:spcAft>
              <a:buClr>
                <a:schemeClr val="bg2"/>
              </a:buClr>
              <a:buSzPct val="75000"/>
              <a:buFont typeface="Wingdings" pitchFamily="2" charset="2"/>
              <a:buNone/>
            </a:pPr>
            <a:endParaRPr kumimoji="0" lang="ja-JP" altLang="ja-JP" sz="3200">
              <a:ea typeface="HGｺﾞｼｯｸE" pitchFamily="49" charset="-128"/>
            </a:endParaRPr>
          </a:p>
        </p:txBody>
      </p:sp>
      <p:sp>
        <p:nvSpPr>
          <p:cNvPr id="28680" name="AutoShape 8"/>
          <p:cNvSpPr>
            <a:spLocks noChangeArrowheads="1"/>
          </p:cNvSpPr>
          <p:nvPr/>
        </p:nvSpPr>
        <p:spPr bwMode="auto">
          <a:xfrm>
            <a:off x="506413" y="3114675"/>
            <a:ext cx="8115300" cy="3367088"/>
          </a:xfrm>
          <a:prstGeom prst="roundRect">
            <a:avLst>
              <a:gd name="adj" fmla="val 24542"/>
            </a:avLst>
          </a:prstGeom>
          <a:solidFill>
            <a:schemeClr val="accent1"/>
          </a:solidFill>
          <a:ln w="9525">
            <a:noFill/>
            <a:round/>
            <a:headEnd/>
            <a:tailEnd/>
          </a:ln>
        </p:spPr>
        <p:txBody>
          <a:bodyPr lIns="90000" tIns="46800" rIns="90000" bIns="46800" anchor="ctr">
            <a:spAutoFit/>
          </a:bodyPr>
          <a:lstStyle/>
          <a:p>
            <a:pPr algn="ctr">
              <a:lnSpc>
                <a:spcPct val="115000"/>
              </a:lnSpc>
              <a:spcAft>
                <a:spcPct val="50000"/>
              </a:spcAft>
            </a:pPr>
            <a:r>
              <a:rPr kumimoji="0" lang="ja-JP" altLang="en-US" sz="3600" dirty="0">
                <a:ea typeface="HGｺﾞｼｯｸE" pitchFamily="49" charset="-128"/>
              </a:rPr>
              <a:t>～キャッチフレーズ～</a:t>
            </a:r>
          </a:p>
          <a:p>
            <a:pPr algn="ctr">
              <a:lnSpc>
                <a:spcPct val="115000"/>
              </a:lnSpc>
            </a:pPr>
            <a:r>
              <a:rPr kumimoji="0" lang="en-US" altLang="ja-JP" sz="3600" dirty="0">
                <a:ea typeface="HGｺﾞｼｯｸE" pitchFamily="49" charset="-128"/>
              </a:rPr>
              <a:t>『</a:t>
            </a:r>
            <a:r>
              <a:rPr kumimoji="0" lang="ja-JP" altLang="en-US" sz="3600" dirty="0">
                <a:ea typeface="HGｺﾞｼｯｸE" pitchFamily="49" charset="-128"/>
              </a:rPr>
              <a:t>学びたい　あなた</a:t>
            </a:r>
            <a:r>
              <a:rPr kumimoji="0" lang="en-US" altLang="ja-JP" sz="3600" dirty="0">
                <a:ea typeface="HGｺﾞｼｯｸE" pitchFamily="49" charset="-128"/>
              </a:rPr>
              <a:t>』</a:t>
            </a:r>
            <a:r>
              <a:rPr kumimoji="0" lang="ja-JP" altLang="en-US" sz="3600" dirty="0">
                <a:ea typeface="HGｺﾞｼｯｸE" pitchFamily="49" charset="-128"/>
              </a:rPr>
              <a:t>　</a:t>
            </a:r>
          </a:p>
          <a:p>
            <a:pPr algn="ctr">
              <a:lnSpc>
                <a:spcPct val="115000"/>
              </a:lnSpc>
            </a:pPr>
            <a:r>
              <a:rPr kumimoji="0" lang="en-US" altLang="ja-JP" sz="3600" dirty="0">
                <a:ea typeface="HGｺﾞｼｯｸE" pitchFamily="49" charset="-128"/>
              </a:rPr>
              <a:t>『</a:t>
            </a:r>
            <a:r>
              <a:rPr kumimoji="0" lang="ja-JP" altLang="en-US" sz="3600" dirty="0">
                <a:ea typeface="HGｺﾞｼｯｸE" pitchFamily="49" charset="-128"/>
              </a:rPr>
              <a:t>教えたい　あなた</a:t>
            </a:r>
            <a:r>
              <a:rPr kumimoji="0" lang="en-US" altLang="ja-JP" sz="3600" dirty="0">
                <a:ea typeface="HGｺﾞｼｯｸE" pitchFamily="49" charset="-128"/>
              </a:rPr>
              <a:t>』</a:t>
            </a:r>
            <a:r>
              <a:rPr kumimoji="0" lang="ja-JP" altLang="en-US" sz="3600" dirty="0">
                <a:ea typeface="HGｺﾞｼｯｸE" pitchFamily="49" charset="-128"/>
              </a:rPr>
              <a:t>　</a:t>
            </a:r>
          </a:p>
          <a:p>
            <a:pPr algn="ctr">
              <a:lnSpc>
                <a:spcPct val="115000"/>
              </a:lnSpc>
            </a:pPr>
            <a:r>
              <a:rPr kumimoji="0" lang="en-US" altLang="ja-JP" sz="3600" dirty="0">
                <a:ea typeface="HGｺﾞｼｯｸE" pitchFamily="49" charset="-128"/>
              </a:rPr>
              <a:t>『</a:t>
            </a:r>
            <a:r>
              <a:rPr kumimoji="0" lang="ja-JP" altLang="en-US" sz="3600" dirty="0">
                <a:ea typeface="HGｺﾞｼｯｸE" pitchFamily="49" charset="-128"/>
              </a:rPr>
              <a:t>あなたが主役です</a:t>
            </a:r>
            <a:r>
              <a:rPr kumimoji="0" lang="en-US" altLang="ja-JP" sz="3600" dirty="0">
                <a:ea typeface="HGｺﾞｼｯｸE" pitchFamily="49" charset="-128"/>
              </a:rPr>
              <a:t>』</a:t>
            </a:r>
          </a:p>
        </p:txBody>
      </p:sp>
      <p:sp>
        <p:nvSpPr>
          <p:cNvPr id="8198" name="Text Box 9"/>
          <p:cNvSpPr txBox="1">
            <a:spLocks noChangeArrowheads="1"/>
          </p:cNvSpPr>
          <p:nvPr/>
        </p:nvSpPr>
        <p:spPr bwMode="auto">
          <a:xfrm>
            <a:off x="8802470" y="6450611"/>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57200"/>
            <a:ext cx="8229600" cy="523875"/>
          </a:xfrm>
        </p:spPr>
        <p:txBody>
          <a:bodyPr/>
          <a:lstStyle/>
          <a:p>
            <a:pPr eaLnBrk="1" hangingPunct="1"/>
            <a:r>
              <a:rPr lang="ja-JP" altLang="en-US" sz="2800">
                <a:ea typeface="HGS創英角ｺﾞｼｯｸUB" pitchFamily="50" charset="-128"/>
              </a:rPr>
              <a:t>市民大学きたもと学苑の概要</a:t>
            </a:r>
          </a:p>
        </p:txBody>
      </p:sp>
      <p:grpSp>
        <p:nvGrpSpPr>
          <p:cNvPr id="2" name="Group 24"/>
          <p:cNvGrpSpPr>
            <a:grpSpLocks/>
          </p:cNvGrpSpPr>
          <p:nvPr/>
        </p:nvGrpSpPr>
        <p:grpSpPr bwMode="auto">
          <a:xfrm>
            <a:off x="115888" y="1125538"/>
            <a:ext cx="1081087" cy="3168650"/>
            <a:chOff x="66" y="709"/>
            <a:chExt cx="681" cy="1996"/>
          </a:xfrm>
        </p:grpSpPr>
        <p:sp>
          <p:nvSpPr>
            <p:cNvPr id="9239" name="Text Box 6"/>
            <p:cNvSpPr txBox="1">
              <a:spLocks noChangeArrowheads="1"/>
            </p:cNvSpPr>
            <p:nvPr/>
          </p:nvSpPr>
          <p:spPr bwMode="auto">
            <a:xfrm>
              <a:off x="66" y="709"/>
              <a:ext cx="274" cy="1996"/>
            </a:xfrm>
            <a:prstGeom prst="rect">
              <a:avLst/>
            </a:prstGeom>
            <a:solidFill>
              <a:srgbClr val="00FF00"/>
            </a:solidFill>
            <a:ln w="9525">
              <a:solidFill>
                <a:schemeClr val="tx1"/>
              </a:solidFill>
              <a:miter lim="800000"/>
              <a:headEnd/>
              <a:tailEnd/>
            </a:ln>
          </p:spPr>
          <p:txBody>
            <a:bodyPr vert="eaVert" lIns="90000" tIns="46800" rIns="90000" bIns="46800">
              <a:spAutoFit/>
            </a:bodyPr>
            <a:lstStyle/>
            <a:p>
              <a:r>
                <a:rPr lang="en-US" altLang="ja-JP" sz="1600">
                  <a:ea typeface="HG創英角ｺﾞｼｯｸUB" pitchFamily="49" charset="-128"/>
                </a:rPr>
                <a:t>【</a:t>
              </a:r>
              <a:r>
                <a:rPr lang="ja-JP" altLang="en-US" sz="1600">
                  <a:ea typeface="HG創英角ｺﾞｼｯｸUB" pitchFamily="49" charset="-128"/>
                </a:rPr>
                <a:t>行政</a:t>
              </a:r>
              <a:r>
                <a:rPr lang="en-US" altLang="ja-JP" sz="1600">
                  <a:ea typeface="HG創英角ｺﾞｼｯｸUB" pitchFamily="49" charset="-128"/>
                </a:rPr>
                <a:t>】</a:t>
              </a:r>
              <a:r>
                <a:rPr lang="ja-JP" altLang="en-US" sz="1600">
                  <a:ea typeface="HG創英角ｺﾞｼｯｸUB" pitchFamily="49" charset="-128"/>
                </a:rPr>
                <a:t>・情報提供　・事業支援</a:t>
              </a:r>
            </a:p>
          </p:txBody>
        </p:sp>
        <p:sp>
          <p:nvSpPr>
            <p:cNvPr id="9240" name="AutoShape 8"/>
            <p:cNvSpPr>
              <a:spLocks noChangeArrowheads="1"/>
            </p:cNvSpPr>
            <p:nvPr/>
          </p:nvSpPr>
          <p:spPr bwMode="auto">
            <a:xfrm>
              <a:off x="340" y="1298"/>
              <a:ext cx="407" cy="862"/>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3397 w 21600"/>
                <a:gd name="T13" fmla="*/ 5212 h 21600"/>
                <a:gd name="T14" fmla="*/ 17301 w 21600"/>
                <a:gd name="T15" fmla="*/ 16388 h 21600"/>
              </a:gdLst>
              <a:ahLst/>
              <a:cxnLst>
                <a:cxn ang="T8">
                  <a:pos x="T0" y="T1"/>
                </a:cxn>
                <a:cxn ang="T9">
                  <a:pos x="T2" y="T3"/>
                </a:cxn>
                <a:cxn ang="T10">
                  <a:pos x="T4" y="T5"/>
                </a:cxn>
                <a:cxn ang="T11">
                  <a:pos x="T6" y="T7"/>
                </a:cxn>
              </a:cxnLst>
              <a:rect l="T12" t="T13" r="T14" b="T15"/>
              <a:pathLst>
                <a:path w="21600" h="21600">
                  <a:moveTo>
                    <a:pt x="13321" y="0"/>
                  </a:moveTo>
                  <a:lnTo>
                    <a:pt x="13321" y="5204"/>
                  </a:lnTo>
                  <a:lnTo>
                    <a:pt x="3375" y="5204"/>
                  </a:lnTo>
                  <a:lnTo>
                    <a:pt x="3375" y="16396"/>
                  </a:lnTo>
                  <a:lnTo>
                    <a:pt x="13321" y="16396"/>
                  </a:lnTo>
                  <a:lnTo>
                    <a:pt x="13321" y="21600"/>
                  </a:lnTo>
                  <a:lnTo>
                    <a:pt x="21600" y="10800"/>
                  </a:lnTo>
                  <a:close/>
                </a:path>
                <a:path w="21600" h="21600">
                  <a:moveTo>
                    <a:pt x="1350" y="5204"/>
                  </a:moveTo>
                  <a:lnTo>
                    <a:pt x="1350" y="16396"/>
                  </a:lnTo>
                  <a:lnTo>
                    <a:pt x="2700" y="16396"/>
                  </a:lnTo>
                  <a:lnTo>
                    <a:pt x="2700" y="5204"/>
                  </a:lnTo>
                  <a:close/>
                </a:path>
                <a:path w="21600" h="21600">
                  <a:moveTo>
                    <a:pt x="0" y="5204"/>
                  </a:moveTo>
                  <a:lnTo>
                    <a:pt x="0" y="16396"/>
                  </a:lnTo>
                  <a:lnTo>
                    <a:pt x="675" y="16396"/>
                  </a:lnTo>
                  <a:lnTo>
                    <a:pt x="675" y="5204"/>
                  </a:lnTo>
                  <a:close/>
                </a:path>
              </a:pathLst>
            </a:custGeom>
            <a:solidFill>
              <a:srgbClr val="C0C0C0"/>
            </a:solidFill>
            <a:ln w="9525">
              <a:solidFill>
                <a:schemeClr val="tx1"/>
              </a:solidFill>
              <a:miter lim="800000"/>
              <a:headEnd/>
              <a:tailEnd/>
            </a:ln>
          </p:spPr>
          <p:txBody>
            <a:bodyPr lIns="90000" tIns="46800" rIns="90000" bIns="46800" anchor="ctr">
              <a:spAutoFit/>
            </a:bodyPr>
            <a:lstStyle/>
            <a:p>
              <a:endParaRPr lang="ja-JP" altLang="en-US"/>
            </a:p>
          </p:txBody>
        </p:sp>
      </p:grpSp>
      <p:grpSp>
        <p:nvGrpSpPr>
          <p:cNvPr id="3" name="Group 23"/>
          <p:cNvGrpSpPr>
            <a:grpSpLocks/>
          </p:cNvGrpSpPr>
          <p:nvPr/>
        </p:nvGrpSpPr>
        <p:grpSpPr bwMode="auto">
          <a:xfrm>
            <a:off x="7751763" y="979488"/>
            <a:ext cx="1255712" cy="3529012"/>
            <a:chOff x="4876" y="617"/>
            <a:chExt cx="791" cy="2223"/>
          </a:xfrm>
        </p:grpSpPr>
        <p:sp>
          <p:nvSpPr>
            <p:cNvPr id="9237" name="Text Box 7"/>
            <p:cNvSpPr txBox="1">
              <a:spLocks noChangeArrowheads="1"/>
            </p:cNvSpPr>
            <p:nvPr/>
          </p:nvSpPr>
          <p:spPr bwMode="auto">
            <a:xfrm>
              <a:off x="5239" y="617"/>
              <a:ext cx="428" cy="2223"/>
            </a:xfrm>
            <a:prstGeom prst="rect">
              <a:avLst/>
            </a:prstGeom>
            <a:solidFill>
              <a:srgbClr val="FF3300"/>
            </a:solidFill>
            <a:ln w="9525">
              <a:solidFill>
                <a:schemeClr val="bg1"/>
              </a:solidFill>
              <a:miter lim="800000"/>
              <a:headEnd/>
              <a:tailEnd/>
            </a:ln>
          </p:spPr>
          <p:txBody>
            <a:bodyPr vert="eaVert" lIns="90000" tIns="46800" rIns="90000" bIns="46800">
              <a:spAutoFit/>
            </a:bodyPr>
            <a:lstStyle/>
            <a:p>
              <a:r>
                <a:rPr lang="en-US" altLang="ja-JP" sz="1600" dirty="0">
                  <a:solidFill>
                    <a:schemeClr val="bg1"/>
                  </a:solidFill>
                  <a:ea typeface="HG創英角ｺﾞｼｯｸUB" pitchFamily="49" charset="-128"/>
                </a:rPr>
                <a:t>【</a:t>
              </a:r>
              <a:r>
                <a:rPr lang="ja-JP" altLang="en-US" sz="1600" dirty="0">
                  <a:solidFill>
                    <a:schemeClr val="bg1"/>
                  </a:solidFill>
                  <a:ea typeface="HG創英角ｺﾞｼｯｸUB" pitchFamily="49" charset="-128"/>
                </a:rPr>
                <a:t>市民教授</a:t>
              </a:r>
              <a:r>
                <a:rPr lang="en-US" altLang="ja-JP" sz="1600" dirty="0">
                  <a:solidFill>
                    <a:schemeClr val="bg1"/>
                  </a:solidFill>
                  <a:ea typeface="HG創英角ｺﾞｼｯｸUB" pitchFamily="49" charset="-128"/>
                </a:rPr>
                <a:t>】</a:t>
              </a:r>
              <a:r>
                <a:rPr lang="ja-JP" altLang="en-US" sz="1600" dirty="0">
                  <a:solidFill>
                    <a:schemeClr val="bg1"/>
                  </a:solidFill>
                  <a:ea typeface="HG創英角ｺﾞｼｯｸUB" pitchFamily="49" charset="-128"/>
                </a:rPr>
                <a:t>・これまで培った知識や経験を発揮　・運営費を負担</a:t>
              </a:r>
            </a:p>
          </p:txBody>
        </p:sp>
        <p:sp>
          <p:nvSpPr>
            <p:cNvPr id="9238" name="AutoShape 9"/>
            <p:cNvSpPr>
              <a:spLocks noChangeArrowheads="1"/>
            </p:cNvSpPr>
            <p:nvPr/>
          </p:nvSpPr>
          <p:spPr bwMode="auto">
            <a:xfrm rot="10800000">
              <a:off x="4876" y="1161"/>
              <a:ext cx="363" cy="1044"/>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3392 w 21600"/>
                <a:gd name="T13" fmla="*/ 5400 h 21600"/>
                <a:gd name="T14" fmla="*/ 16066 w 21600"/>
                <a:gd name="T15" fmla="*/ 16200 h 21600"/>
              </a:gdLst>
              <a:ahLst/>
              <a:cxnLst>
                <a:cxn ang="T8">
                  <a:pos x="T0" y="T1"/>
                </a:cxn>
                <a:cxn ang="T9">
                  <a:pos x="T2" y="T3"/>
                </a:cxn>
                <a:cxn ang="T10">
                  <a:pos x="T4" y="T5"/>
                </a:cxn>
                <a:cxn ang="T11">
                  <a:pos x="T6" y="T7"/>
                </a:cxn>
              </a:cxnLst>
              <a:rect l="T12" t="T13" r="T14" b="T15"/>
              <a:pathLst>
                <a:path w="21600" h="21600">
                  <a:moveTo>
                    <a:pt x="10472" y="0"/>
                  </a:moveTo>
                  <a:lnTo>
                    <a:pt x="10472" y="5407"/>
                  </a:lnTo>
                  <a:lnTo>
                    <a:pt x="3375" y="5407"/>
                  </a:lnTo>
                  <a:lnTo>
                    <a:pt x="3375" y="16193"/>
                  </a:lnTo>
                  <a:lnTo>
                    <a:pt x="10472" y="16193"/>
                  </a:lnTo>
                  <a:lnTo>
                    <a:pt x="10472" y="21600"/>
                  </a:lnTo>
                  <a:lnTo>
                    <a:pt x="21600" y="10800"/>
                  </a:lnTo>
                  <a:close/>
                </a:path>
                <a:path w="21600" h="21600">
                  <a:moveTo>
                    <a:pt x="1350" y="5407"/>
                  </a:moveTo>
                  <a:lnTo>
                    <a:pt x="1350" y="16193"/>
                  </a:lnTo>
                  <a:lnTo>
                    <a:pt x="2700" y="16193"/>
                  </a:lnTo>
                  <a:lnTo>
                    <a:pt x="2700" y="5407"/>
                  </a:lnTo>
                  <a:close/>
                </a:path>
                <a:path w="21600" h="21600">
                  <a:moveTo>
                    <a:pt x="0" y="5407"/>
                  </a:moveTo>
                  <a:lnTo>
                    <a:pt x="0" y="16193"/>
                  </a:lnTo>
                  <a:lnTo>
                    <a:pt x="675" y="16193"/>
                  </a:lnTo>
                  <a:lnTo>
                    <a:pt x="675" y="5407"/>
                  </a:lnTo>
                  <a:close/>
                </a:path>
              </a:pathLst>
            </a:custGeom>
            <a:solidFill>
              <a:srgbClr val="C0C0C0"/>
            </a:solidFill>
            <a:ln w="9525">
              <a:solidFill>
                <a:schemeClr val="tx1"/>
              </a:solidFill>
              <a:miter lim="800000"/>
              <a:headEnd/>
              <a:tailEnd/>
            </a:ln>
          </p:spPr>
          <p:txBody>
            <a:bodyPr lIns="90000" tIns="46800" rIns="90000" bIns="46800" anchor="ctr">
              <a:spAutoFit/>
            </a:bodyPr>
            <a:lstStyle/>
            <a:p>
              <a:endParaRPr lang="ja-JP" altLang="en-US"/>
            </a:p>
          </p:txBody>
        </p:sp>
      </p:grpSp>
      <p:grpSp>
        <p:nvGrpSpPr>
          <p:cNvPr id="4" name="Group 22"/>
          <p:cNvGrpSpPr>
            <a:grpSpLocks/>
          </p:cNvGrpSpPr>
          <p:nvPr/>
        </p:nvGrpSpPr>
        <p:grpSpPr bwMode="auto">
          <a:xfrm>
            <a:off x="1198564" y="962025"/>
            <a:ext cx="6553200" cy="3330574"/>
            <a:chOff x="748" y="606"/>
            <a:chExt cx="4128" cy="2098"/>
          </a:xfrm>
        </p:grpSpPr>
        <p:sp>
          <p:nvSpPr>
            <p:cNvPr id="9233" name="AutoShape 5"/>
            <p:cNvSpPr>
              <a:spLocks noChangeArrowheads="1"/>
            </p:cNvSpPr>
            <p:nvPr/>
          </p:nvSpPr>
          <p:spPr bwMode="auto">
            <a:xfrm>
              <a:off x="748" y="606"/>
              <a:ext cx="4128" cy="2098"/>
            </a:xfrm>
            <a:prstGeom prst="flowChartAlternateProcess">
              <a:avLst/>
            </a:prstGeom>
            <a:solidFill>
              <a:schemeClr val="bg1"/>
            </a:solidFill>
            <a:ln w="9525">
              <a:solidFill>
                <a:schemeClr val="tx1"/>
              </a:solidFill>
              <a:miter lim="800000"/>
              <a:headEnd/>
              <a:tailEnd/>
            </a:ln>
          </p:spPr>
          <p:txBody>
            <a:bodyPr lIns="90000" tIns="46800" rIns="90000" bIns="46800"/>
            <a:lstStyle/>
            <a:p>
              <a:pPr algn="dist">
                <a:lnSpc>
                  <a:spcPts val="1300"/>
                </a:lnSpc>
                <a:spcAft>
                  <a:spcPts val="50"/>
                </a:spcAft>
              </a:pPr>
              <a:r>
                <a:rPr lang="en-US" altLang="ja-JP" dirty="0">
                  <a:ea typeface="HG創英角ｺﾞｼｯｸUB" pitchFamily="49" charset="-128"/>
                </a:rPr>
                <a:t>【</a:t>
              </a:r>
              <a:r>
                <a:rPr lang="ja-JP" altLang="en-US" dirty="0">
                  <a:ea typeface="HG創英角ｺﾞｼｯｸUB" pitchFamily="49" charset="-128"/>
                </a:rPr>
                <a:t>公民館等や学校</a:t>
              </a:r>
              <a:r>
                <a:rPr lang="en-US" altLang="ja-JP" dirty="0">
                  <a:ea typeface="HG創英角ｺﾞｼｯｸUB" pitchFamily="49" charset="-128"/>
                </a:rPr>
                <a:t>(</a:t>
              </a:r>
              <a:r>
                <a:rPr lang="ja-JP" altLang="en-US" dirty="0">
                  <a:ea typeface="HG創英角ｺﾞｼｯｸUB" pitchFamily="49" charset="-128"/>
                </a:rPr>
                <a:t>地域活動室</a:t>
              </a:r>
              <a:r>
                <a:rPr lang="en-US" altLang="ja-JP" dirty="0">
                  <a:ea typeface="HG創英角ｺﾞｼｯｸUB" pitchFamily="49" charset="-128"/>
                </a:rPr>
                <a:t>)</a:t>
              </a:r>
              <a:r>
                <a:rPr lang="ja-JP" altLang="en-US" dirty="0">
                  <a:ea typeface="HG創英角ｺﾞｼｯｸUB" pitchFamily="49" charset="-128"/>
                </a:rPr>
                <a:t>がキャンパスになる</a:t>
              </a:r>
              <a:r>
                <a:rPr lang="en-US" altLang="ja-JP" dirty="0">
                  <a:ea typeface="HG創英角ｺﾞｼｯｸUB" pitchFamily="49" charset="-128"/>
                </a:rPr>
                <a:t>】</a:t>
              </a:r>
            </a:p>
            <a:p>
              <a:pPr algn="dist"/>
              <a:endParaRPr lang="en-US" altLang="ja-JP" dirty="0">
                <a:ea typeface="HG創英角ｺﾞｼｯｸUB" pitchFamily="49" charset="-128"/>
              </a:endParaRPr>
            </a:p>
          </p:txBody>
        </p:sp>
        <p:sp>
          <p:nvSpPr>
            <p:cNvPr id="9234" name="AutoShape 10"/>
            <p:cNvSpPr>
              <a:spLocks noChangeArrowheads="1"/>
            </p:cNvSpPr>
            <p:nvPr/>
          </p:nvSpPr>
          <p:spPr bwMode="auto">
            <a:xfrm>
              <a:off x="839" y="1026"/>
              <a:ext cx="1270" cy="1633"/>
            </a:xfrm>
            <a:prstGeom prst="flowChartAlternateProcess">
              <a:avLst/>
            </a:prstGeom>
            <a:solidFill>
              <a:srgbClr val="FFFF99"/>
            </a:solidFill>
            <a:ln w="9525">
              <a:solidFill>
                <a:schemeClr val="tx1"/>
              </a:solidFill>
              <a:miter lim="800000"/>
              <a:headEnd/>
              <a:tailEnd/>
            </a:ln>
          </p:spPr>
          <p:txBody>
            <a:bodyPr lIns="90000" tIns="46800" rIns="90000" bIns="46800"/>
            <a:lstStyle/>
            <a:p>
              <a:pPr algn="ctr"/>
              <a:r>
                <a:rPr lang="en-US" altLang="ja-JP" sz="1200" dirty="0">
                  <a:ea typeface="HG創英角ｺﾞｼｯｸUB" pitchFamily="49" charset="-128"/>
                </a:rPr>
                <a:t>【</a:t>
              </a:r>
              <a:r>
                <a:rPr lang="ja-JP" altLang="en-US" sz="1200" dirty="0">
                  <a:ea typeface="HG創英角ｺﾞｼｯｸUB" pitchFamily="49" charset="-128"/>
                </a:rPr>
                <a:t>学習情報の提供</a:t>
              </a:r>
              <a:r>
                <a:rPr lang="en-US" altLang="ja-JP" sz="1200" dirty="0">
                  <a:ea typeface="HG創英角ｺﾞｼｯｸUB" pitchFamily="49" charset="-128"/>
                </a:rPr>
                <a:t>】</a:t>
              </a:r>
            </a:p>
            <a:p>
              <a:endParaRPr lang="en-US" altLang="ja-JP" sz="1200" dirty="0">
                <a:ea typeface="HG創英角ｺﾞｼｯｸUB" pitchFamily="49" charset="-128"/>
              </a:endParaRPr>
            </a:p>
            <a:p>
              <a:r>
                <a:rPr lang="ja-JP" altLang="en-US" sz="1200" dirty="0">
                  <a:ea typeface="HG創英角ｺﾞｼｯｸUB" pitchFamily="49" charset="-128"/>
                </a:rPr>
                <a:t>・国</a:t>
              </a:r>
            </a:p>
            <a:p>
              <a:r>
                <a:rPr lang="ja-JP" altLang="en-US" sz="1200" dirty="0">
                  <a:ea typeface="HG創英角ｺﾞｼｯｸUB" pitchFamily="49" charset="-128"/>
                </a:rPr>
                <a:t>・県</a:t>
              </a:r>
            </a:p>
            <a:p>
              <a:r>
                <a:rPr lang="ja-JP" altLang="en-US" sz="1200" dirty="0">
                  <a:ea typeface="HG創英角ｺﾞｼｯｸUB" pitchFamily="49" charset="-128"/>
                </a:rPr>
                <a:t>・市町村</a:t>
              </a:r>
            </a:p>
            <a:p>
              <a:r>
                <a:rPr lang="ja-JP" altLang="en-US" sz="1200" dirty="0">
                  <a:ea typeface="HG創英角ｺﾞｼｯｸUB" pitchFamily="49" charset="-128"/>
                </a:rPr>
                <a:t>・高等教育機関</a:t>
              </a:r>
            </a:p>
            <a:p>
              <a:r>
                <a:rPr lang="ja-JP" altLang="en-US" sz="1200" dirty="0">
                  <a:ea typeface="HG創英角ｺﾞｼｯｸUB" pitchFamily="49" charset="-128"/>
                </a:rPr>
                <a:t>・各種専門学校</a:t>
              </a:r>
            </a:p>
            <a:p>
              <a:r>
                <a:rPr lang="ja-JP" altLang="en-US" sz="1200" dirty="0">
                  <a:ea typeface="HG創英角ｺﾞｼｯｸUB" pitchFamily="49" charset="-128"/>
                </a:rPr>
                <a:t>・民間教育事業者</a:t>
              </a:r>
            </a:p>
            <a:p>
              <a:r>
                <a:rPr lang="ja-JP" altLang="en-US" sz="1200" dirty="0">
                  <a:ea typeface="HG創英角ｺﾞｼｯｸUB" pitchFamily="49" charset="-128"/>
                </a:rPr>
                <a:t>・その他民間団体</a:t>
              </a:r>
            </a:p>
            <a:p>
              <a:endParaRPr lang="ja-JP" altLang="en-US" sz="1200" dirty="0">
                <a:ea typeface="HG創英角ｺﾞｼｯｸUB" pitchFamily="49" charset="-128"/>
              </a:endParaRPr>
            </a:p>
            <a:p>
              <a:r>
                <a:rPr lang="ja-JP" altLang="en-US" sz="1200" dirty="0"/>
                <a:t>で、提供している学習情報を収集し、市民大学に提供</a:t>
              </a:r>
            </a:p>
          </p:txBody>
        </p:sp>
        <p:sp>
          <p:nvSpPr>
            <p:cNvPr id="9235" name="AutoShape 11"/>
            <p:cNvSpPr>
              <a:spLocks noChangeArrowheads="1"/>
            </p:cNvSpPr>
            <p:nvPr/>
          </p:nvSpPr>
          <p:spPr bwMode="auto">
            <a:xfrm>
              <a:off x="3515" y="1026"/>
              <a:ext cx="1270" cy="1633"/>
            </a:xfrm>
            <a:prstGeom prst="flowChartAlternateProcess">
              <a:avLst/>
            </a:prstGeom>
            <a:solidFill>
              <a:srgbClr val="FF99CC"/>
            </a:solidFill>
            <a:ln w="9525">
              <a:solidFill>
                <a:schemeClr val="tx1"/>
              </a:solidFill>
              <a:miter lim="800000"/>
              <a:headEnd/>
              <a:tailEnd/>
            </a:ln>
          </p:spPr>
          <p:txBody>
            <a:bodyPr lIns="90000" tIns="46800" rIns="90000" bIns="46800"/>
            <a:lstStyle/>
            <a:p>
              <a:pPr algn="ctr"/>
              <a:r>
                <a:rPr lang="en-US" altLang="ja-JP" sz="1200" dirty="0">
                  <a:ea typeface="HG創英角ｺﾞｼｯｸUB" pitchFamily="49" charset="-128"/>
                </a:rPr>
                <a:t>【</a:t>
              </a:r>
              <a:r>
                <a:rPr lang="ja-JP" altLang="en-US" sz="1200" dirty="0">
                  <a:ea typeface="HG創英角ｺﾞｼｯｸUB" pitchFamily="49" charset="-128"/>
                </a:rPr>
                <a:t>学習成果の活用</a:t>
              </a:r>
              <a:r>
                <a:rPr lang="en-US" altLang="ja-JP" sz="1200" dirty="0">
                  <a:ea typeface="HG創英角ｺﾞｼｯｸUB" pitchFamily="49" charset="-128"/>
                </a:rPr>
                <a:t>】</a:t>
              </a:r>
            </a:p>
            <a:p>
              <a:endParaRPr lang="en-US" altLang="ja-JP" sz="1200" dirty="0">
                <a:ea typeface="HG創英角ｺﾞｼｯｸUB" pitchFamily="49" charset="-128"/>
              </a:endParaRPr>
            </a:p>
            <a:p>
              <a:r>
                <a:rPr lang="ja-JP" altLang="en-US" sz="1200" dirty="0">
                  <a:ea typeface="HG創英角ｺﾞｼｯｸUB" pitchFamily="49" charset="-128"/>
                </a:rPr>
                <a:t>・学苑生から市民教</a:t>
              </a:r>
            </a:p>
            <a:p>
              <a:r>
                <a:rPr lang="ja-JP" altLang="en-US" sz="1200" dirty="0">
                  <a:ea typeface="HG創英角ｺﾞｼｯｸUB" pitchFamily="49" charset="-128"/>
                </a:rPr>
                <a:t>　授へステップアッ</a:t>
              </a:r>
            </a:p>
            <a:p>
              <a:r>
                <a:rPr lang="ja-JP" altLang="en-US" sz="1200" dirty="0">
                  <a:ea typeface="HG創英角ｺﾞｼｯｸUB" pitchFamily="49" charset="-128"/>
                </a:rPr>
                <a:t>　プ</a:t>
              </a:r>
            </a:p>
            <a:p>
              <a:r>
                <a:rPr lang="ja-JP" altLang="en-US" sz="1200" dirty="0">
                  <a:ea typeface="HG創英角ｺﾞｼｯｸUB" pitchFamily="49" charset="-128"/>
                </a:rPr>
                <a:t>・市民教授、学苑生</a:t>
              </a:r>
            </a:p>
            <a:p>
              <a:r>
                <a:rPr lang="ja-JP" altLang="en-US" sz="1200" dirty="0">
                  <a:ea typeface="HG創英角ｺﾞｼｯｸUB" pitchFamily="49" charset="-128"/>
                </a:rPr>
                <a:t>　を問わず市民大学</a:t>
              </a:r>
            </a:p>
            <a:p>
              <a:r>
                <a:rPr lang="ja-JP" altLang="en-US" sz="1200" dirty="0">
                  <a:ea typeface="HG創英角ｺﾞｼｯｸUB" pitchFamily="49" charset="-128"/>
                </a:rPr>
                <a:t>　の運営に参画</a:t>
              </a:r>
            </a:p>
          </p:txBody>
        </p:sp>
        <p:sp>
          <p:nvSpPr>
            <p:cNvPr id="9236" name="AutoShape 12"/>
            <p:cNvSpPr>
              <a:spLocks noChangeArrowheads="1"/>
            </p:cNvSpPr>
            <p:nvPr/>
          </p:nvSpPr>
          <p:spPr bwMode="auto">
            <a:xfrm>
              <a:off x="2200" y="1026"/>
              <a:ext cx="1225" cy="1633"/>
            </a:xfrm>
            <a:prstGeom prst="flowChartAlternateProcess">
              <a:avLst/>
            </a:prstGeom>
            <a:solidFill>
              <a:srgbClr val="99CCFF"/>
            </a:solidFill>
            <a:ln w="9525">
              <a:solidFill>
                <a:schemeClr val="tx1"/>
              </a:solidFill>
              <a:miter lim="800000"/>
              <a:headEnd/>
              <a:tailEnd/>
            </a:ln>
          </p:spPr>
          <p:txBody>
            <a:bodyPr lIns="90000" tIns="46800" rIns="90000" bIns="46800"/>
            <a:lstStyle/>
            <a:p>
              <a:pPr algn="ctr"/>
              <a:r>
                <a:rPr lang="en-US" altLang="ja-JP" sz="1200" dirty="0">
                  <a:ea typeface="HG創英角ｺﾞｼｯｸUB" pitchFamily="49" charset="-128"/>
                </a:rPr>
                <a:t>【</a:t>
              </a:r>
              <a:r>
                <a:rPr lang="ja-JP" altLang="en-US" sz="1200" dirty="0">
                  <a:ea typeface="HG創英角ｺﾞｼｯｸUB" pitchFamily="49" charset="-128"/>
                </a:rPr>
                <a:t>学習機会の提供</a:t>
              </a:r>
              <a:r>
                <a:rPr lang="en-US" altLang="ja-JP" sz="1200" dirty="0">
                  <a:ea typeface="HG創英角ｺﾞｼｯｸUB" pitchFamily="49" charset="-128"/>
                </a:rPr>
                <a:t>】</a:t>
              </a:r>
            </a:p>
            <a:p>
              <a:endParaRPr lang="en-US" altLang="ja-JP" sz="1200" dirty="0">
                <a:ea typeface="HG創英角ｺﾞｼｯｸUB" pitchFamily="49" charset="-128"/>
              </a:endParaRPr>
            </a:p>
            <a:p>
              <a:r>
                <a:rPr kumimoji="0" lang="ja-JP" altLang="en-US" sz="1200" dirty="0">
                  <a:ea typeface="HG創英角ｺﾞｼｯｸUB" pitchFamily="49" charset="-128"/>
                </a:rPr>
                <a:t>・楽しむ学習</a:t>
              </a:r>
              <a:r>
                <a:rPr kumimoji="0" lang="ja-JP" altLang="en-US" sz="1200" dirty="0"/>
                <a:t>＝一般教養的な学習</a:t>
              </a:r>
            </a:p>
            <a:p>
              <a:r>
                <a:rPr kumimoji="0" lang="ja-JP" altLang="en-US" sz="1200" dirty="0">
                  <a:ea typeface="HG創英角ｺﾞｼｯｸUB" pitchFamily="49" charset="-128"/>
                </a:rPr>
                <a:t>・地域学（きたもと学）</a:t>
              </a:r>
              <a:r>
                <a:rPr kumimoji="0" lang="ja-JP" altLang="en-US" sz="1200" dirty="0"/>
                <a:t>＝地域課題を中心とした学習　</a:t>
              </a:r>
            </a:p>
            <a:p>
              <a:r>
                <a:rPr kumimoji="0" lang="ja-JP" altLang="en-US" sz="1200" b="1" dirty="0">
                  <a:ea typeface="HG創英角ｺﾞｼｯｸUB" pitchFamily="49" charset="-128"/>
                </a:rPr>
                <a:t>・キャリア学</a:t>
              </a:r>
              <a:r>
                <a:rPr kumimoji="0" lang="ja-JP" altLang="en-US" sz="1200" dirty="0"/>
                <a:t>＝資格取得や起業支援につながる学習</a:t>
              </a:r>
            </a:p>
            <a:p>
              <a:r>
                <a:rPr kumimoji="0" lang="ja-JP" altLang="en-US" sz="1200" dirty="0">
                  <a:ea typeface="HG創英角ｺﾞｼｯｸUB" pitchFamily="49" charset="-128"/>
                </a:rPr>
                <a:t>・自主学習</a:t>
              </a:r>
              <a:r>
                <a:rPr kumimoji="0" lang="ja-JP" altLang="en-US" sz="1200" dirty="0"/>
                <a:t>＝市民大学内のネットワークを生かしたグループ学習</a:t>
              </a:r>
            </a:p>
          </p:txBody>
        </p:sp>
      </p:grpSp>
      <p:sp>
        <p:nvSpPr>
          <p:cNvPr id="27661" name="AutoShape 13"/>
          <p:cNvSpPr>
            <a:spLocks noChangeArrowheads="1"/>
          </p:cNvSpPr>
          <p:nvPr/>
        </p:nvSpPr>
        <p:spPr bwMode="auto">
          <a:xfrm>
            <a:off x="2243138" y="4284663"/>
            <a:ext cx="4500562" cy="1152525"/>
          </a:xfrm>
          <a:prstGeom prst="upArrowCallout">
            <a:avLst>
              <a:gd name="adj1" fmla="val 40640"/>
              <a:gd name="adj2" fmla="val 32686"/>
              <a:gd name="adj3" fmla="val 23829"/>
              <a:gd name="adj4" fmla="val 69833"/>
            </a:avLst>
          </a:prstGeom>
          <a:solidFill>
            <a:srgbClr val="FFFF66"/>
          </a:solidFill>
          <a:ln w="9525">
            <a:solidFill>
              <a:schemeClr val="tx1"/>
            </a:solidFill>
            <a:miter lim="800000"/>
            <a:headEnd/>
            <a:tailEnd/>
          </a:ln>
        </p:spPr>
        <p:txBody>
          <a:bodyPr lIns="90000" tIns="46800" rIns="90000" bIns="46800" anchor="ctr">
            <a:spAutoFit/>
          </a:bodyPr>
          <a:lstStyle/>
          <a:p>
            <a:pPr algn="ctr"/>
            <a:r>
              <a:rPr lang="en-US" altLang="ja-JP" sz="1600" dirty="0">
                <a:ea typeface="HG創英角ｺﾞｼｯｸUB" pitchFamily="49" charset="-128"/>
              </a:rPr>
              <a:t>【</a:t>
            </a:r>
            <a:r>
              <a:rPr lang="ja-JP" altLang="en-US" sz="1600" dirty="0">
                <a:ea typeface="HG創英角ｺﾞｼｯｸUB" pitchFamily="49" charset="-128"/>
              </a:rPr>
              <a:t>学苑生</a:t>
            </a:r>
            <a:r>
              <a:rPr lang="en-US" altLang="ja-JP" sz="1600" dirty="0">
                <a:ea typeface="HG創英角ｺﾞｼｯｸUB" pitchFamily="49" charset="-128"/>
              </a:rPr>
              <a:t>】</a:t>
            </a:r>
          </a:p>
          <a:p>
            <a:r>
              <a:rPr lang="ja-JP" altLang="en-US" sz="1600" dirty="0">
                <a:ea typeface="HG創英角ｺﾞｼｯｸUB" pitchFamily="49" charset="-128"/>
              </a:rPr>
              <a:t>・生涯にわたって何かを学びたい人</a:t>
            </a:r>
          </a:p>
          <a:p>
            <a:r>
              <a:rPr lang="ja-JP" altLang="en-US" sz="1600" dirty="0">
                <a:ea typeface="HG創英角ｺﾞｼｯｸUB" pitchFamily="49" charset="-128"/>
              </a:rPr>
              <a:t>・運営費及び受講料を負担</a:t>
            </a:r>
          </a:p>
        </p:txBody>
      </p:sp>
      <p:sp>
        <p:nvSpPr>
          <p:cNvPr id="27664" name="AutoShape 16"/>
          <p:cNvSpPr>
            <a:spLocks noChangeArrowheads="1"/>
          </p:cNvSpPr>
          <p:nvPr/>
        </p:nvSpPr>
        <p:spPr bwMode="auto">
          <a:xfrm>
            <a:off x="6743700" y="4495800"/>
            <a:ext cx="2220913" cy="863600"/>
          </a:xfrm>
          <a:custGeom>
            <a:avLst/>
            <a:gdLst>
              <a:gd name="T0" fmla="*/ 2147483647 w 21600"/>
              <a:gd name="T1" fmla="*/ 0 h 21600"/>
              <a:gd name="T2" fmla="*/ 2147483647 w 21600"/>
              <a:gd name="T3" fmla="*/ 2147483647 h 21600"/>
              <a:gd name="T4" fmla="*/ 2147483647 w 21600"/>
              <a:gd name="T5" fmla="*/ 2147483647 h 21600"/>
              <a:gd name="T6" fmla="*/ 0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1769 w 21600"/>
              <a:gd name="T25" fmla="*/ 16150 h 21600"/>
              <a:gd name="T26" fmla="*/ 18512 w 21600"/>
              <a:gd name="T27" fmla="*/ 1851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7331" y="0"/>
                </a:moveTo>
                <a:lnTo>
                  <a:pt x="13062" y="6393"/>
                </a:lnTo>
                <a:lnTo>
                  <a:pt x="16150" y="6393"/>
                </a:lnTo>
                <a:lnTo>
                  <a:pt x="16150" y="16150"/>
                </a:lnTo>
                <a:lnTo>
                  <a:pt x="6393" y="16150"/>
                </a:lnTo>
                <a:lnTo>
                  <a:pt x="6393" y="13062"/>
                </a:lnTo>
                <a:lnTo>
                  <a:pt x="0" y="17331"/>
                </a:lnTo>
                <a:lnTo>
                  <a:pt x="6393" y="21600"/>
                </a:lnTo>
                <a:lnTo>
                  <a:pt x="6393" y="18512"/>
                </a:lnTo>
                <a:lnTo>
                  <a:pt x="18512" y="18512"/>
                </a:lnTo>
                <a:lnTo>
                  <a:pt x="18512" y="6393"/>
                </a:lnTo>
                <a:lnTo>
                  <a:pt x="21600" y="6393"/>
                </a:lnTo>
                <a:close/>
              </a:path>
            </a:pathLst>
          </a:custGeom>
          <a:solidFill>
            <a:schemeClr val="bg1"/>
          </a:solidFill>
          <a:ln w="9525">
            <a:solidFill>
              <a:schemeClr val="tx1"/>
            </a:solidFill>
            <a:miter lim="800000"/>
            <a:headEnd/>
            <a:tailEnd/>
          </a:ln>
        </p:spPr>
        <p:txBody>
          <a:bodyPr lIns="90000" tIns="46800" rIns="90000" bIns="46800" anchor="ctr">
            <a:spAutoFit/>
          </a:bodyPr>
          <a:lstStyle/>
          <a:p>
            <a:endParaRPr lang="ja-JP" altLang="en-US"/>
          </a:p>
        </p:txBody>
      </p:sp>
      <p:grpSp>
        <p:nvGrpSpPr>
          <p:cNvPr id="5" name="Group 25"/>
          <p:cNvGrpSpPr>
            <a:grpSpLocks/>
          </p:cNvGrpSpPr>
          <p:nvPr/>
        </p:nvGrpSpPr>
        <p:grpSpPr bwMode="auto">
          <a:xfrm>
            <a:off x="177800" y="5454650"/>
            <a:ext cx="8624888" cy="1223963"/>
            <a:chOff x="220" y="3436"/>
            <a:chExt cx="5433" cy="771"/>
          </a:xfrm>
        </p:grpSpPr>
        <p:sp>
          <p:nvSpPr>
            <p:cNvPr id="9227" name="AutoShape 14"/>
            <p:cNvSpPr>
              <a:spLocks noChangeArrowheads="1"/>
            </p:cNvSpPr>
            <p:nvPr/>
          </p:nvSpPr>
          <p:spPr bwMode="auto">
            <a:xfrm>
              <a:off x="220" y="3667"/>
              <a:ext cx="2766" cy="538"/>
            </a:xfrm>
            <a:prstGeom prst="flowChartAlternateProcess">
              <a:avLst/>
            </a:prstGeom>
            <a:solidFill>
              <a:srgbClr val="CC99FF"/>
            </a:solidFill>
            <a:ln w="9525">
              <a:solidFill>
                <a:schemeClr val="tx1"/>
              </a:solidFill>
              <a:miter lim="800000"/>
              <a:headEnd/>
              <a:tailEnd/>
            </a:ln>
          </p:spPr>
          <p:txBody>
            <a:bodyPr lIns="90000" tIns="46800" rIns="90000" bIns="46800" anchor="ctr">
              <a:spAutoFit/>
            </a:bodyPr>
            <a:lstStyle/>
            <a:p>
              <a:pPr algn="ctr"/>
              <a:r>
                <a:rPr lang="en-US" altLang="ja-JP" sz="1600" dirty="0">
                  <a:ea typeface="HG創英角ｺﾞｼｯｸUB" pitchFamily="49" charset="-128"/>
                </a:rPr>
                <a:t>【</a:t>
              </a:r>
              <a:r>
                <a:rPr lang="ja-JP" altLang="en-US" sz="1600" dirty="0">
                  <a:ea typeface="HG創英角ｺﾞｼｯｸUB" pitchFamily="49" charset="-128"/>
                </a:rPr>
                <a:t>事務局</a:t>
              </a:r>
              <a:r>
                <a:rPr lang="en-US" altLang="ja-JP" sz="1600" dirty="0">
                  <a:ea typeface="HG創英角ｺﾞｼｯｸUB" pitchFamily="49" charset="-128"/>
                </a:rPr>
                <a:t>】</a:t>
              </a:r>
            </a:p>
            <a:p>
              <a:r>
                <a:rPr lang="ja-JP" altLang="en-US" sz="1400" dirty="0">
                  <a:ea typeface="HG創英角ｺﾞｼｯｸUB" pitchFamily="49" charset="-128"/>
                </a:rPr>
                <a:t>・開催会場の確保　・市民教授の募集　・広報活動</a:t>
              </a:r>
              <a:endParaRPr lang="en-US" altLang="ja-JP" sz="1400" dirty="0">
                <a:ea typeface="HG創英角ｺﾞｼｯｸUB" pitchFamily="49" charset="-128"/>
              </a:endParaRPr>
            </a:p>
            <a:p>
              <a:r>
                <a:rPr lang="ja-JP" altLang="en-US" sz="1400" dirty="0">
                  <a:ea typeface="HG創英角ｺﾞｼｯｸUB" pitchFamily="49" charset="-128"/>
                </a:rPr>
                <a:t>・講座企画案の募集　・学苑生の募集</a:t>
              </a:r>
            </a:p>
          </p:txBody>
        </p:sp>
        <p:sp>
          <p:nvSpPr>
            <p:cNvPr id="9228" name="AutoShape 15"/>
            <p:cNvSpPr>
              <a:spLocks noChangeArrowheads="1"/>
            </p:cNvSpPr>
            <p:nvPr/>
          </p:nvSpPr>
          <p:spPr bwMode="auto">
            <a:xfrm>
              <a:off x="1111" y="3436"/>
              <a:ext cx="3538" cy="199"/>
            </a:xfrm>
            <a:prstGeom prst="upArrow">
              <a:avLst>
                <a:gd name="adj1" fmla="val 48315"/>
                <a:gd name="adj2" fmla="val 62778"/>
              </a:avLst>
            </a:prstGeom>
            <a:solidFill>
              <a:srgbClr val="C0C0C0"/>
            </a:solidFill>
            <a:ln w="9525">
              <a:solidFill>
                <a:schemeClr val="tx1"/>
              </a:solidFill>
              <a:miter lim="800000"/>
              <a:headEnd/>
              <a:tailEnd/>
            </a:ln>
          </p:spPr>
          <p:txBody>
            <a:bodyPr lIns="90000" tIns="46800" rIns="90000" bIns="46800" anchor="ctr">
              <a:spAutoFit/>
            </a:bodyPr>
            <a:lstStyle/>
            <a:p>
              <a:endParaRPr lang="ja-JP" altLang="en-US"/>
            </a:p>
          </p:txBody>
        </p:sp>
        <p:sp>
          <p:nvSpPr>
            <p:cNvPr id="9229" name="AutoShape 17"/>
            <p:cNvSpPr>
              <a:spLocks noChangeArrowheads="1"/>
            </p:cNvSpPr>
            <p:nvPr/>
          </p:nvSpPr>
          <p:spPr bwMode="auto">
            <a:xfrm>
              <a:off x="3198" y="3675"/>
              <a:ext cx="919" cy="532"/>
            </a:xfrm>
            <a:prstGeom prst="roundRect">
              <a:avLst>
                <a:gd name="adj" fmla="val 16667"/>
              </a:avLst>
            </a:prstGeom>
            <a:solidFill>
              <a:srgbClr val="FF9933"/>
            </a:solidFill>
            <a:ln w="9525">
              <a:solidFill>
                <a:schemeClr val="tx1"/>
              </a:solidFill>
              <a:round/>
              <a:headEnd/>
              <a:tailEnd/>
            </a:ln>
          </p:spPr>
          <p:txBody>
            <a:bodyPr lIns="90000" tIns="46800" rIns="90000" bIns="46800" anchor="ctr">
              <a:spAutoFit/>
            </a:bodyPr>
            <a:lstStyle/>
            <a:p>
              <a:pPr algn="ctr"/>
              <a:r>
                <a:rPr lang="en-US" altLang="ja-JP" sz="1600">
                  <a:ea typeface="HG創英角ｺﾞｼｯｸUB" pitchFamily="49" charset="-128"/>
                </a:rPr>
                <a:t>【</a:t>
              </a:r>
              <a:r>
                <a:rPr lang="ja-JP" altLang="en-US" sz="1600">
                  <a:ea typeface="HG創英角ｺﾞｼｯｸUB" pitchFamily="49" charset="-128"/>
                </a:rPr>
                <a:t>役員</a:t>
              </a:r>
              <a:r>
                <a:rPr lang="en-US" altLang="ja-JP" sz="1600">
                  <a:ea typeface="HG創英角ｺﾞｼｯｸUB" pitchFamily="49" charset="-128"/>
                </a:rPr>
                <a:t>】</a:t>
              </a:r>
            </a:p>
            <a:p>
              <a:r>
                <a:rPr lang="ja-JP" altLang="en-US" sz="1400"/>
                <a:t>学苑長、副学苑長、理事など</a:t>
              </a:r>
            </a:p>
          </p:txBody>
        </p:sp>
        <p:sp>
          <p:nvSpPr>
            <p:cNvPr id="9230" name="AutoShape 18"/>
            <p:cNvSpPr>
              <a:spLocks noChangeArrowheads="1"/>
            </p:cNvSpPr>
            <p:nvPr/>
          </p:nvSpPr>
          <p:spPr bwMode="auto">
            <a:xfrm>
              <a:off x="4373" y="3674"/>
              <a:ext cx="1280" cy="532"/>
            </a:xfrm>
            <a:prstGeom prst="roundRect">
              <a:avLst>
                <a:gd name="adj" fmla="val 16667"/>
              </a:avLst>
            </a:prstGeom>
            <a:solidFill>
              <a:srgbClr val="FF9933"/>
            </a:solidFill>
            <a:ln w="9525">
              <a:solidFill>
                <a:schemeClr val="tx1"/>
              </a:solidFill>
              <a:round/>
              <a:headEnd/>
              <a:tailEnd/>
            </a:ln>
          </p:spPr>
          <p:txBody>
            <a:bodyPr lIns="90000" tIns="46800" rIns="90000" bIns="46800" anchor="ctr">
              <a:spAutoFit/>
            </a:bodyPr>
            <a:lstStyle/>
            <a:p>
              <a:pPr algn="ctr"/>
              <a:r>
                <a:rPr lang="en-US" altLang="ja-JP" sz="1600" dirty="0">
                  <a:ea typeface="HG創英角ｺﾞｼｯｸUB" pitchFamily="49" charset="-128"/>
                </a:rPr>
                <a:t>【</a:t>
              </a:r>
              <a:r>
                <a:rPr lang="ja-JP" altLang="en-US" sz="1600" dirty="0">
                  <a:ea typeface="HG創英角ｺﾞｼｯｸUB" pitchFamily="49" charset="-128"/>
                </a:rPr>
                <a:t>総会</a:t>
              </a:r>
              <a:r>
                <a:rPr lang="en-US" altLang="ja-JP" sz="1600" dirty="0">
                  <a:ea typeface="HG創英角ｺﾞｼｯｸUB" pitchFamily="49" charset="-128"/>
                </a:rPr>
                <a:t>】</a:t>
              </a:r>
            </a:p>
            <a:p>
              <a:r>
                <a:rPr lang="ja-JP" altLang="en-US" sz="1400" dirty="0"/>
                <a:t>市民教授、学苑生、賛同者</a:t>
              </a:r>
            </a:p>
          </p:txBody>
        </p:sp>
        <p:sp>
          <p:nvSpPr>
            <p:cNvPr id="9231" name="AutoShape 19"/>
            <p:cNvSpPr>
              <a:spLocks noChangeArrowheads="1"/>
            </p:cNvSpPr>
            <p:nvPr/>
          </p:nvSpPr>
          <p:spPr bwMode="auto">
            <a:xfrm>
              <a:off x="4150" y="3771"/>
              <a:ext cx="136" cy="306"/>
            </a:xfrm>
            <a:prstGeom prst="leftArrow">
              <a:avLst>
                <a:gd name="adj1" fmla="val 49676"/>
                <a:gd name="adj2" fmla="val 62116"/>
              </a:avLst>
            </a:prstGeom>
            <a:solidFill>
              <a:srgbClr val="C0C0C0"/>
            </a:solidFill>
            <a:ln w="9525">
              <a:solidFill>
                <a:schemeClr val="tx1"/>
              </a:solidFill>
              <a:miter lim="800000"/>
              <a:headEnd/>
              <a:tailEnd/>
            </a:ln>
          </p:spPr>
          <p:txBody>
            <a:bodyPr lIns="90000" tIns="46800" rIns="90000" bIns="46800" anchor="ctr">
              <a:spAutoFit/>
            </a:bodyPr>
            <a:lstStyle/>
            <a:p>
              <a:endParaRPr lang="ja-JP" altLang="en-US"/>
            </a:p>
          </p:txBody>
        </p:sp>
        <p:sp>
          <p:nvSpPr>
            <p:cNvPr id="9232" name="AutoShape 20"/>
            <p:cNvSpPr>
              <a:spLocks noChangeArrowheads="1"/>
            </p:cNvSpPr>
            <p:nvPr/>
          </p:nvSpPr>
          <p:spPr bwMode="auto">
            <a:xfrm>
              <a:off x="3016" y="3771"/>
              <a:ext cx="136" cy="306"/>
            </a:xfrm>
            <a:prstGeom prst="leftArrow">
              <a:avLst>
                <a:gd name="adj1" fmla="val 49676"/>
                <a:gd name="adj2" fmla="val 62116"/>
              </a:avLst>
            </a:prstGeom>
            <a:solidFill>
              <a:srgbClr val="C0C0C0"/>
            </a:solidFill>
            <a:ln w="9525">
              <a:solidFill>
                <a:schemeClr val="tx1"/>
              </a:solidFill>
              <a:miter lim="800000"/>
              <a:headEnd/>
              <a:tailEnd/>
            </a:ln>
          </p:spPr>
          <p:txBody>
            <a:bodyPr lIns="90000" tIns="46800" rIns="90000" bIns="46800" anchor="ctr">
              <a:spAutoFit/>
            </a:bodyPr>
            <a:lstStyle/>
            <a:p>
              <a:endParaRPr lang="ja-JP" altLang="en-US"/>
            </a:p>
          </p:txBody>
        </p:sp>
      </p:grpSp>
      <p:sp>
        <p:nvSpPr>
          <p:cNvPr id="27669" name="Text Box 21"/>
          <p:cNvSpPr txBox="1">
            <a:spLocks noChangeArrowheads="1"/>
          </p:cNvSpPr>
          <p:nvPr/>
        </p:nvSpPr>
        <p:spPr bwMode="auto">
          <a:xfrm>
            <a:off x="7319963" y="5287963"/>
            <a:ext cx="1835150" cy="517525"/>
          </a:xfrm>
          <a:prstGeom prst="rect">
            <a:avLst/>
          </a:prstGeom>
          <a:noFill/>
          <a:ln w="9525">
            <a:noFill/>
            <a:miter lim="800000"/>
            <a:headEnd/>
            <a:tailEnd/>
          </a:ln>
        </p:spPr>
        <p:txBody>
          <a:bodyPr lIns="90000" tIns="46800" rIns="90000" bIns="46800">
            <a:spAutoFit/>
          </a:bodyPr>
          <a:lstStyle/>
          <a:p>
            <a:pPr>
              <a:spcBef>
                <a:spcPct val="50000"/>
              </a:spcBef>
            </a:pPr>
            <a:r>
              <a:rPr lang="ja-JP" altLang="en-US" sz="1400" b="1" dirty="0"/>
              <a:t>両者が協力して、講座を自主運営する</a:t>
            </a:r>
          </a:p>
        </p:txBody>
      </p:sp>
      <p:sp>
        <p:nvSpPr>
          <p:cNvPr id="9226" name="Text Box 26"/>
          <p:cNvSpPr txBox="1">
            <a:spLocks noChangeArrowheads="1"/>
          </p:cNvSpPr>
          <p:nvPr/>
        </p:nvSpPr>
        <p:spPr bwMode="auto">
          <a:xfrm>
            <a:off x="8834438" y="6455709"/>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3</a:t>
            </a:r>
          </a:p>
        </p:txBody>
      </p:sp>
      <p:sp>
        <p:nvSpPr>
          <p:cNvPr id="6" name="テキスト ボックス 5">
            <a:extLst>
              <a:ext uri="{FF2B5EF4-FFF2-40B4-BE49-F238E27FC236}">
                <a16:creationId xmlns:a16="http://schemas.microsoft.com/office/drawing/2014/main" id="{5D8E090D-2E66-911C-F00E-01FD43EA733E}"/>
              </a:ext>
            </a:extLst>
          </p:cNvPr>
          <p:cNvSpPr txBox="1"/>
          <p:nvPr/>
        </p:nvSpPr>
        <p:spPr>
          <a:xfrm>
            <a:off x="2925988" y="1362789"/>
            <a:ext cx="2949124" cy="246221"/>
          </a:xfrm>
          <a:prstGeom prst="rect">
            <a:avLst/>
          </a:prstGeom>
          <a:noFill/>
        </p:spPr>
        <p:txBody>
          <a:bodyPr wrap="square" rtlCol="0">
            <a:spAutoFit/>
          </a:bodyPr>
          <a:lstStyle/>
          <a:p>
            <a:r>
              <a:rPr kumimoji="1" lang="en-US" altLang="ja-JP" sz="1000" dirty="0"/>
              <a:t>※</a:t>
            </a:r>
            <a:r>
              <a:rPr kumimoji="1" lang="ja-JP" altLang="en-US" sz="1000" dirty="0"/>
              <a:t>現在、学校（地域活動室）の使用はありません。</a:t>
            </a:r>
            <a:endParaRPr kumimoji="1" lang="en-US" altLang="ja-JP"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457200" y="457200"/>
            <a:ext cx="8229600" cy="496888"/>
          </a:xfrm>
          <a:noFill/>
        </p:spPr>
        <p:txBody>
          <a:bodyPr/>
          <a:lstStyle/>
          <a:p>
            <a:pPr eaLnBrk="1" hangingPunct="1"/>
            <a:r>
              <a:rPr lang="ja-JP" altLang="en-US" sz="2800" dirty="0">
                <a:ea typeface="HGS創英角ｺﾞｼｯｸUB" pitchFamily="50" charset="-128"/>
              </a:rPr>
              <a:t>市民大学きたもと学苑の組織図</a:t>
            </a:r>
          </a:p>
        </p:txBody>
      </p:sp>
      <p:sp>
        <p:nvSpPr>
          <p:cNvPr id="10243" name="Rectangle 5"/>
          <p:cNvSpPr>
            <a:spLocks noChangeArrowheads="1"/>
          </p:cNvSpPr>
          <p:nvPr/>
        </p:nvSpPr>
        <p:spPr bwMode="auto">
          <a:xfrm>
            <a:off x="611188" y="1223963"/>
            <a:ext cx="2881312" cy="5399087"/>
          </a:xfrm>
          <a:prstGeom prst="rect">
            <a:avLst/>
          </a:prstGeom>
          <a:noFill/>
          <a:ln w="9525">
            <a:noFill/>
            <a:miter lim="800000"/>
            <a:headEnd/>
            <a:tailEnd/>
          </a:ln>
        </p:spPr>
        <p:txBody>
          <a:bodyPr/>
          <a:lstStyle/>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学苑長　</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北本市長　　三宮　幸雄</a:t>
            </a:r>
          </a:p>
          <a:p>
            <a:pPr marL="342900" indent="-342900">
              <a:spcBef>
                <a:spcPct val="20000"/>
              </a:spcBef>
              <a:buClr>
                <a:schemeClr val="bg2"/>
              </a:buClr>
              <a:buSzPct val="75000"/>
              <a:buFont typeface="Wingdings" pitchFamily="2" charset="2"/>
              <a:buNone/>
            </a:pPr>
            <a:endParaRPr lang="ja-JP" altLang="en-US" sz="1600" dirty="0">
              <a:latin typeface="HG丸ｺﾞｼｯｸM-PRO" pitchFamily="49" charset="-128"/>
              <a:ea typeface="HG丸ｺﾞｼｯｸM-PRO" pitchFamily="49" charset="-128"/>
            </a:endParaRPr>
          </a:p>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理事会</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副学苑長　　１名</a:t>
            </a:r>
          </a:p>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　 （理事長兼務）</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理事　　　　７名</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監事　　　　２名</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事務局長</a:t>
            </a:r>
            <a:r>
              <a:rPr lang="en-US" altLang="ja-JP" sz="1600" dirty="0">
                <a:latin typeface="HG丸ｺﾞｼｯｸM-PRO" pitchFamily="49" charset="-128"/>
                <a:ea typeface="HG丸ｺﾞｼｯｸM-PRO" pitchFamily="49" charset="-128"/>
              </a:rPr>
              <a:t>(</a:t>
            </a:r>
            <a:r>
              <a:rPr lang="ja-JP" altLang="en-US" sz="1600" dirty="0">
                <a:latin typeface="HG丸ｺﾞｼｯｸM-PRO" pitchFamily="49" charset="-128"/>
                <a:ea typeface="HG丸ｺﾞｼｯｸM-PRO" pitchFamily="49" charset="-128"/>
              </a:rPr>
              <a:t>理事</a:t>
            </a:r>
            <a:r>
              <a:rPr lang="en-US" altLang="ja-JP" sz="1600" dirty="0">
                <a:latin typeface="HG丸ｺﾞｼｯｸM-PRO" pitchFamily="49" charset="-128"/>
                <a:ea typeface="HG丸ｺﾞｼｯｸM-PRO" pitchFamily="49" charset="-128"/>
              </a:rPr>
              <a:t>) </a:t>
            </a:r>
            <a:r>
              <a:rPr lang="ja-JP" altLang="en-US" sz="1600" dirty="0">
                <a:latin typeface="HG丸ｺﾞｼｯｸM-PRO" pitchFamily="49" charset="-128"/>
                <a:ea typeface="HG丸ｺﾞｼｯｸM-PRO" pitchFamily="49" charset="-128"/>
              </a:rPr>
              <a:t>１名</a:t>
            </a:r>
          </a:p>
          <a:p>
            <a:pPr marL="342900" indent="-342900">
              <a:spcBef>
                <a:spcPct val="20000"/>
              </a:spcBef>
              <a:buClr>
                <a:schemeClr val="bg2"/>
              </a:buClr>
              <a:buSzPct val="75000"/>
              <a:buFont typeface="Wingdings" pitchFamily="2" charset="2"/>
              <a:buNone/>
            </a:pPr>
            <a:endParaRPr lang="ja-JP" altLang="en-US" sz="1600" dirty="0">
              <a:latin typeface="HG丸ｺﾞｼｯｸM-PRO" pitchFamily="49" charset="-128"/>
              <a:ea typeface="HG丸ｺﾞｼｯｸM-PRO" pitchFamily="49" charset="-128"/>
            </a:endParaRPr>
          </a:p>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事務局</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生涯学習課生涯学習担当</a:t>
            </a:r>
          </a:p>
          <a:p>
            <a:pPr marL="342900" indent="-342900">
              <a:spcBef>
                <a:spcPct val="20000"/>
              </a:spcBef>
              <a:buClr>
                <a:schemeClr val="bg2"/>
              </a:buClr>
              <a:buSzPct val="75000"/>
              <a:buFont typeface="Wingdings" pitchFamily="2" charset="2"/>
              <a:buNone/>
            </a:pPr>
            <a:endParaRPr lang="ja-JP" altLang="en-US" sz="1600" dirty="0">
              <a:latin typeface="HG丸ｺﾞｼｯｸM-PRO" pitchFamily="49" charset="-128"/>
              <a:ea typeface="HG丸ｺﾞｼｯｸM-PRO" pitchFamily="49" charset="-128"/>
            </a:endParaRPr>
          </a:p>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市民教授</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８６名（登録制）</a:t>
            </a:r>
          </a:p>
          <a:p>
            <a:pPr marL="342900" indent="-342900">
              <a:spcBef>
                <a:spcPct val="20000"/>
              </a:spcBef>
              <a:buClr>
                <a:schemeClr val="bg2"/>
              </a:buClr>
              <a:buSzPct val="75000"/>
              <a:buFont typeface="Wingdings" pitchFamily="2" charset="2"/>
              <a:buNone/>
            </a:pPr>
            <a:endParaRPr lang="ja-JP" altLang="en-US" sz="1600" dirty="0">
              <a:latin typeface="HG丸ｺﾞｼｯｸM-PRO" pitchFamily="49" charset="-128"/>
              <a:ea typeface="HG丸ｺﾞｼｯｸM-PRO" pitchFamily="49" charset="-128"/>
            </a:endParaRPr>
          </a:p>
          <a:p>
            <a:pPr marL="342900" indent="-342900">
              <a:spcBef>
                <a:spcPct val="20000"/>
              </a:spcBef>
              <a:buClr>
                <a:schemeClr val="bg2"/>
              </a:buClr>
              <a:buSzPct val="75000"/>
              <a:buFont typeface="Wingdings" pitchFamily="2" charset="2"/>
              <a:buNone/>
            </a:pPr>
            <a:r>
              <a:rPr lang="ja-JP" altLang="en-US" sz="1600" dirty="0">
                <a:latin typeface="HG丸ｺﾞｼｯｸM-PRO" pitchFamily="49" charset="-128"/>
                <a:ea typeface="HG丸ｺﾞｼｯｸM-PRO" pitchFamily="49" charset="-128"/>
              </a:rPr>
              <a:t>学苑生</a:t>
            </a:r>
          </a:p>
          <a:p>
            <a:pPr marL="342900" indent="-342900">
              <a:spcBef>
                <a:spcPct val="20000"/>
              </a:spcBef>
              <a:buClr>
                <a:schemeClr val="bg2"/>
              </a:buClr>
              <a:buSzPct val="75000"/>
              <a:buFont typeface="Wingdings" pitchFamily="2" charset="2"/>
              <a:buChar char="n"/>
            </a:pPr>
            <a:r>
              <a:rPr lang="ja-JP" altLang="en-US" sz="1600" dirty="0">
                <a:latin typeface="HG丸ｺﾞｼｯｸM-PRO" pitchFamily="49" charset="-128"/>
                <a:ea typeface="HG丸ｺﾞｼｯｸM-PRO" pitchFamily="49" charset="-128"/>
              </a:rPr>
              <a:t>受講生</a:t>
            </a:r>
          </a:p>
        </p:txBody>
      </p:sp>
      <p:sp>
        <p:nvSpPr>
          <p:cNvPr id="10244" name="Rectangle 6"/>
          <p:cNvSpPr>
            <a:spLocks noChangeArrowheads="1"/>
          </p:cNvSpPr>
          <p:nvPr/>
        </p:nvSpPr>
        <p:spPr bwMode="auto">
          <a:xfrm>
            <a:off x="323850" y="3860800"/>
            <a:ext cx="2987675" cy="719138"/>
          </a:xfrm>
          <a:prstGeom prst="rect">
            <a:avLst/>
          </a:prstGeom>
          <a:noFill/>
          <a:ln w="9525">
            <a:noFill/>
            <a:miter lim="800000"/>
            <a:headEnd/>
            <a:tailEnd/>
          </a:ln>
        </p:spPr>
        <p:txBody>
          <a:bodyPr/>
          <a:lstStyle/>
          <a:p>
            <a:pPr marL="342900" indent="-342900">
              <a:spcBef>
                <a:spcPct val="20000"/>
              </a:spcBef>
              <a:buClr>
                <a:schemeClr val="bg2"/>
              </a:buClr>
              <a:buSzPct val="75000"/>
              <a:buFont typeface="Wingdings" pitchFamily="2" charset="2"/>
              <a:buNone/>
            </a:pPr>
            <a:endParaRPr lang="ja-JP" altLang="ja-JP" sz="1600">
              <a:ea typeface="HGｺﾞｼｯｸM" pitchFamily="49" charset="-128"/>
            </a:endParaRPr>
          </a:p>
        </p:txBody>
      </p:sp>
      <p:graphicFrame>
        <p:nvGraphicFramePr>
          <p:cNvPr id="30369" name="Group 673"/>
          <p:cNvGraphicFramePr>
            <a:graphicFrameLocks noGrp="1"/>
          </p:cNvGraphicFramePr>
          <p:nvPr>
            <p:ph idx="1"/>
            <p:extLst>
              <p:ext uri="{D42A27DB-BD31-4B8C-83A1-F6EECF244321}">
                <p14:modId xmlns:p14="http://schemas.microsoft.com/office/powerpoint/2010/main" val="3381252758"/>
              </p:ext>
            </p:extLst>
          </p:nvPr>
        </p:nvGraphicFramePr>
        <p:xfrm>
          <a:off x="4545018" y="998730"/>
          <a:ext cx="3989949" cy="6003517"/>
        </p:xfrm>
        <a:graphic>
          <a:graphicData uri="http://schemas.openxmlformats.org/drawingml/2006/table">
            <a:tbl>
              <a:tblPr/>
              <a:tblGrid>
                <a:gridCol w="1176692">
                  <a:extLst>
                    <a:ext uri="{9D8B030D-6E8A-4147-A177-3AD203B41FA5}">
                      <a16:colId xmlns:a16="http://schemas.microsoft.com/office/drawing/2014/main" val="20000"/>
                    </a:ext>
                  </a:extLst>
                </a:gridCol>
                <a:gridCol w="1283068">
                  <a:extLst>
                    <a:ext uri="{9D8B030D-6E8A-4147-A177-3AD203B41FA5}">
                      <a16:colId xmlns:a16="http://schemas.microsoft.com/office/drawing/2014/main" val="20001"/>
                    </a:ext>
                  </a:extLst>
                </a:gridCol>
                <a:gridCol w="1530189">
                  <a:extLst>
                    <a:ext uri="{9D8B030D-6E8A-4147-A177-3AD203B41FA5}">
                      <a16:colId xmlns:a16="http://schemas.microsoft.com/office/drawing/2014/main" val="20002"/>
                    </a:ext>
                  </a:extLst>
                </a:gridCol>
              </a:tblGrid>
              <a:tr h="39374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役　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氏　名</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備　考</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学 苑 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三宮　幸雄</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北本市長　</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副学苑長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久保　政一</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理事長兼務</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井口　美沙希</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8381210"/>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井上　厚子</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9188943"/>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宮尾　孝</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5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北本市教育委員会教育長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4081">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早川　澄雄</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5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市民教授</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kern="1200" cap="none" normalizeH="0" baseline="0" dirty="0">
                          <a:ln>
                            <a:noFill/>
                          </a:ln>
                          <a:solidFill>
                            <a:schemeClr val="tx1"/>
                          </a:solidFill>
                          <a:effectLst/>
                          <a:latin typeface="HG丸ｺﾞｼｯｸM-PRO" pitchFamily="49" charset="-128"/>
                          <a:ea typeface="HG丸ｺﾞｼｯｸM-PRO" pitchFamily="49" charset="-128"/>
                          <a:cs typeface="+mn-cs"/>
                        </a:rPr>
                        <a:t>林和美</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　</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4377031"/>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眞下　美佐子</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事務局長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6396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理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吉村　美喜</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市民教授</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63969">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監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松村　純子</a:t>
                      </a:r>
                      <a:endParaRPr kumimoji="1" lang="en-US" altLang="ja-JP" sz="13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市民教授</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86553501"/>
                  </a:ext>
                </a:extLst>
              </a:tr>
              <a:tr h="4406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監　　事</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rPr>
                        <a:t>松本　光男</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53343">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46800" marB="46800" anchor="ctr" horzOverflow="overflow">
                    <a:lnL cap="flat">
                      <a:noFill/>
                    </a:lnL>
                    <a:lnR cap="flat">
                      <a:noFill/>
                    </a:lnR>
                    <a:lnT w="12700" cap="flat" cmpd="sng" algn="ctr">
                      <a:solidFill>
                        <a:srgbClr val="000000"/>
                      </a:solidFill>
                      <a:prstDash val="solid"/>
                      <a:round/>
                      <a:headEnd type="none" w="med" len="med"/>
                      <a:tailEnd type="none" w="med" len="med"/>
                    </a:lnT>
                    <a:lnB cap="flat">
                      <a:noFill/>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1"/>
                  </a:ext>
                </a:extLst>
              </a:tr>
            </a:tbl>
          </a:graphicData>
        </a:graphic>
      </p:graphicFrame>
      <p:sp>
        <p:nvSpPr>
          <p:cNvPr id="10308" name="Text Box 549"/>
          <p:cNvSpPr txBox="1">
            <a:spLocks noChangeArrowheads="1"/>
          </p:cNvSpPr>
          <p:nvPr/>
        </p:nvSpPr>
        <p:spPr bwMode="auto">
          <a:xfrm>
            <a:off x="8802470" y="6435318"/>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4</a:t>
            </a:r>
          </a:p>
        </p:txBody>
      </p:sp>
      <p:sp>
        <p:nvSpPr>
          <p:cNvPr id="2" name="テキスト ボックス 1"/>
          <p:cNvSpPr txBox="1"/>
          <p:nvPr/>
        </p:nvSpPr>
        <p:spPr>
          <a:xfrm>
            <a:off x="7380858" y="6366009"/>
            <a:ext cx="1440160" cy="276999"/>
          </a:xfrm>
          <a:prstGeom prst="rect">
            <a:avLst/>
          </a:prstGeom>
          <a:noFill/>
        </p:spPr>
        <p:txBody>
          <a:bodyPr wrap="square" rtlCol="0">
            <a:spAutoFit/>
          </a:bodyPr>
          <a:lstStyle/>
          <a:p>
            <a:r>
              <a:rPr kumimoji="1" lang="en-US" altLang="ja-JP" sz="1200" dirty="0"/>
              <a:t>※50</a:t>
            </a:r>
            <a:r>
              <a:rPr kumimoji="1" lang="ja-JP" altLang="en-US" sz="1200" dirty="0"/>
              <a:t>音順で掲載</a:t>
            </a:r>
          </a:p>
        </p:txBody>
      </p:sp>
    </p:spTree>
    <p:extLst>
      <p:ext uri="{BB962C8B-B14F-4D97-AF65-F5344CB8AC3E}">
        <p14:creationId xmlns:p14="http://schemas.microsoft.com/office/powerpoint/2010/main" val="732221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0E188-E8C5-5E18-4BD6-F7F3F49A6C68}"/>
            </a:ext>
          </a:extLst>
        </p:cNvPr>
        <p:cNvGrpSpPr/>
        <p:nvPr/>
      </p:nvGrpSpPr>
      <p:grpSpPr>
        <a:xfrm>
          <a:off x="0" y="0"/>
          <a:ext cx="0" cy="0"/>
          <a:chOff x="0" y="0"/>
          <a:chExt cx="0" cy="0"/>
        </a:xfrm>
      </p:grpSpPr>
      <p:sp>
        <p:nvSpPr>
          <p:cNvPr id="11266" name="Rectangle 4">
            <a:extLst>
              <a:ext uri="{FF2B5EF4-FFF2-40B4-BE49-F238E27FC236}">
                <a16:creationId xmlns:a16="http://schemas.microsoft.com/office/drawing/2014/main" id="{76465C12-0F00-7AC1-AE05-1AB298184D1E}"/>
              </a:ext>
            </a:extLst>
          </p:cNvPr>
          <p:cNvSpPr>
            <a:spLocks noGrp="1" noChangeArrowheads="1"/>
          </p:cNvSpPr>
          <p:nvPr>
            <p:ph type="title"/>
          </p:nvPr>
        </p:nvSpPr>
        <p:spPr>
          <a:xfrm>
            <a:off x="457200" y="457200"/>
            <a:ext cx="1728788" cy="496888"/>
          </a:xfrm>
          <a:noFill/>
        </p:spPr>
        <p:txBody>
          <a:bodyPr/>
          <a:lstStyle/>
          <a:p>
            <a:pPr eaLnBrk="1" hangingPunct="1"/>
            <a:r>
              <a:rPr lang="ja-JP" altLang="en-US" sz="2800" dirty="0">
                <a:ea typeface="HGS創英角ｺﾞｼｯｸUB" pitchFamily="50" charset="-128"/>
              </a:rPr>
              <a:t>市民教授</a:t>
            </a:r>
          </a:p>
        </p:txBody>
      </p:sp>
      <p:sp>
        <p:nvSpPr>
          <p:cNvPr id="11267" name="Text Box 6451">
            <a:extLst>
              <a:ext uri="{FF2B5EF4-FFF2-40B4-BE49-F238E27FC236}">
                <a16:creationId xmlns:a16="http://schemas.microsoft.com/office/drawing/2014/main" id="{F30A6AC2-1723-F283-0F13-73F9AE0A9260}"/>
              </a:ext>
            </a:extLst>
          </p:cNvPr>
          <p:cNvSpPr txBox="1">
            <a:spLocks noChangeArrowheads="1"/>
          </p:cNvSpPr>
          <p:nvPr/>
        </p:nvSpPr>
        <p:spPr bwMode="auto">
          <a:xfrm>
            <a:off x="8823456" y="6455709"/>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5</a:t>
            </a:r>
          </a:p>
        </p:txBody>
      </p:sp>
      <p:sp>
        <p:nvSpPr>
          <p:cNvPr id="11268" name="Text Box 8811">
            <a:extLst>
              <a:ext uri="{FF2B5EF4-FFF2-40B4-BE49-F238E27FC236}">
                <a16:creationId xmlns:a16="http://schemas.microsoft.com/office/drawing/2014/main" id="{0E77A1FC-1BD5-B5F0-FC34-6B24EF22971B}"/>
              </a:ext>
            </a:extLst>
          </p:cNvPr>
          <p:cNvSpPr txBox="1">
            <a:spLocks noChangeArrowheads="1"/>
          </p:cNvSpPr>
          <p:nvPr/>
        </p:nvSpPr>
        <p:spPr bwMode="auto">
          <a:xfrm>
            <a:off x="2260600" y="539750"/>
            <a:ext cx="6623050" cy="371513"/>
          </a:xfrm>
          <a:prstGeom prst="rect">
            <a:avLst/>
          </a:prstGeom>
          <a:noFill/>
          <a:ln w="9525">
            <a:noFill/>
            <a:miter lim="800000"/>
            <a:headEnd/>
            <a:tailEnd/>
          </a:ln>
        </p:spPr>
        <p:txBody>
          <a:bodyPr wrap="square" lIns="90000" tIns="46800" rIns="90000" bIns="46800">
            <a:spAutoFit/>
          </a:bodyPr>
          <a:lstStyle/>
          <a:p>
            <a:pPr>
              <a:spcBef>
                <a:spcPct val="50000"/>
              </a:spcBef>
            </a:pPr>
            <a:r>
              <a:rPr lang="ja-JP" altLang="en-US" dirty="0">
                <a:latin typeface="HGｺﾞｼｯｸM" pitchFamily="49" charset="-128"/>
                <a:ea typeface="HGｺﾞｼｯｸM" pitchFamily="49" charset="-128"/>
              </a:rPr>
              <a:t>市民教授数</a:t>
            </a:r>
            <a:r>
              <a:rPr lang="en-US" altLang="ja-JP" dirty="0">
                <a:latin typeface="HGｺﾞｼｯｸM" pitchFamily="49" charset="-128"/>
                <a:ea typeface="HGｺﾞｼｯｸM" pitchFamily="49" charset="-128"/>
              </a:rPr>
              <a:t>86</a:t>
            </a:r>
            <a:r>
              <a:rPr lang="ja-JP" altLang="en-US" dirty="0">
                <a:latin typeface="HGｺﾞｼｯｸM" pitchFamily="49" charset="-128"/>
                <a:ea typeface="HGｺﾞｼｯｸM" pitchFamily="49" charset="-128"/>
              </a:rPr>
              <a:t>名（市内在住者：</a:t>
            </a:r>
            <a:r>
              <a:rPr lang="en-US" altLang="ja-JP" dirty="0">
                <a:latin typeface="HGｺﾞｼｯｸM" pitchFamily="49" charset="-128"/>
                <a:ea typeface="HGｺﾞｼｯｸM" pitchFamily="49" charset="-128"/>
              </a:rPr>
              <a:t>59</a:t>
            </a:r>
            <a:r>
              <a:rPr lang="ja-JP" altLang="en-US" dirty="0">
                <a:latin typeface="HGｺﾞｼｯｸM" pitchFamily="49" charset="-128"/>
                <a:ea typeface="HGｺﾞｼｯｸM" pitchFamily="49" charset="-128"/>
              </a:rPr>
              <a:t>名　市外在住者</a:t>
            </a:r>
            <a:r>
              <a:rPr lang="en-US" altLang="ja-JP" dirty="0">
                <a:latin typeface="HGｺﾞｼｯｸM" pitchFamily="49" charset="-128"/>
                <a:ea typeface="HGｺﾞｼｯｸM" pitchFamily="49" charset="-128"/>
              </a:rPr>
              <a:t>27</a:t>
            </a:r>
            <a:r>
              <a:rPr lang="ja-JP" altLang="en-US" dirty="0">
                <a:latin typeface="HGｺﾞｼｯｸM" pitchFamily="49" charset="-128"/>
                <a:ea typeface="HGｺﾞｼｯｸM" pitchFamily="49" charset="-128"/>
              </a:rPr>
              <a:t>名）</a:t>
            </a:r>
          </a:p>
        </p:txBody>
      </p:sp>
      <p:graphicFrame>
        <p:nvGraphicFramePr>
          <p:cNvPr id="4" name="表 3">
            <a:extLst>
              <a:ext uri="{FF2B5EF4-FFF2-40B4-BE49-F238E27FC236}">
                <a16:creationId xmlns:a16="http://schemas.microsoft.com/office/drawing/2014/main" id="{F9C92A57-7087-4C2D-092C-7532495F16B2}"/>
              </a:ext>
            </a:extLst>
          </p:cNvPr>
          <p:cNvGraphicFramePr>
            <a:graphicFrameLocks noGrp="1"/>
          </p:cNvGraphicFramePr>
          <p:nvPr>
            <p:extLst>
              <p:ext uri="{D42A27DB-BD31-4B8C-83A1-F6EECF244321}">
                <p14:modId xmlns:p14="http://schemas.microsoft.com/office/powerpoint/2010/main" val="747356903"/>
              </p:ext>
            </p:extLst>
          </p:nvPr>
        </p:nvGraphicFramePr>
        <p:xfrm>
          <a:off x="398534" y="976020"/>
          <a:ext cx="8448604" cy="5586121"/>
        </p:xfrm>
        <a:graphic>
          <a:graphicData uri="http://schemas.openxmlformats.org/drawingml/2006/table">
            <a:tbl>
              <a:tblPr/>
              <a:tblGrid>
                <a:gridCol w="2112151">
                  <a:extLst>
                    <a:ext uri="{9D8B030D-6E8A-4147-A177-3AD203B41FA5}">
                      <a16:colId xmlns:a16="http://schemas.microsoft.com/office/drawing/2014/main" val="1229233460"/>
                    </a:ext>
                  </a:extLst>
                </a:gridCol>
                <a:gridCol w="2112151">
                  <a:extLst>
                    <a:ext uri="{9D8B030D-6E8A-4147-A177-3AD203B41FA5}">
                      <a16:colId xmlns:a16="http://schemas.microsoft.com/office/drawing/2014/main" val="2524434047"/>
                    </a:ext>
                  </a:extLst>
                </a:gridCol>
                <a:gridCol w="2112151">
                  <a:extLst>
                    <a:ext uri="{9D8B030D-6E8A-4147-A177-3AD203B41FA5}">
                      <a16:colId xmlns:a16="http://schemas.microsoft.com/office/drawing/2014/main" val="2104939395"/>
                    </a:ext>
                  </a:extLst>
                </a:gridCol>
                <a:gridCol w="2112151">
                  <a:extLst>
                    <a:ext uri="{9D8B030D-6E8A-4147-A177-3AD203B41FA5}">
                      <a16:colId xmlns:a16="http://schemas.microsoft.com/office/drawing/2014/main" val="4146115063"/>
                    </a:ext>
                  </a:extLst>
                </a:gridCol>
              </a:tblGrid>
              <a:tr h="187274">
                <a:tc>
                  <a:txBody>
                    <a:bodyPr/>
                    <a:lstStyle/>
                    <a:p>
                      <a:pPr algn="ctr" fontAlgn="ctr"/>
                      <a:r>
                        <a:rPr lang="ja-JP" altLang="en-US" sz="700" b="0" i="0" u="none" strike="noStrike" dirty="0">
                          <a:solidFill>
                            <a:srgbClr val="FFFFFF"/>
                          </a:solidFill>
                          <a:effectLst/>
                          <a:latin typeface="ＭＳ Ｐゴシック" panose="020B0600070205080204" pitchFamily="50" charset="-128"/>
                          <a:ea typeface="ＭＳ Ｐゴシック" panose="020B0600070205080204" pitchFamily="50" charset="-128"/>
                        </a:rPr>
                        <a:t>教養</a:t>
                      </a:r>
                    </a:p>
                  </a:txBody>
                  <a:tcPr marL="5058"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ctr"/>
                      <a:r>
                        <a:rPr kumimoji="1" lang="ja-JP" altLang="en-US" sz="700" b="0" i="0" u="none" strike="noStrike" kern="1200">
                          <a:solidFill>
                            <a:schemeClr val="accent3"/>
                          </a:solidFill>
                          <a:effectLst/>
                          <a:latin typeface="ＭＳ ゴシック" panose="020B0609070205080204" pitchFamily="49" charset="-128"/>
                          <a:ea typeface="ＭＳ ゴシック" panose="020B0609070205080204" pitchFamily="49" charset="-128"/>
                          <a:cs typeface="+mn-cs"/>
                        </a:rPr>
                        <a:t>スポーツ・健康・美容</a:t>
                      </a:r>
                      <a:endParaRPr kumimoji="1" lang="en-US" altLang="ja-JP" sz="700" b="0" i="0" u="none" strike="noStrike" kern="1200" dirty="0">
                        <a:solidFill>
                          <a:schemeClr val="accent3"/>
                        </a:solidFill>
                        <a:effectLst/>
                        <a:latin typeface="ＭＳ ゴシック" panose="020B0609070205080204" pitchFamily="49" charset="-128"/>
                        <a:ea typeface="ＭＳ ゴシック" panose="020B0609070205080204" pitchFamily="49" charset="-128"/>
                        <a:cs typeface="+mn-cs"/>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ja-JP" altLang="en-US" sz="700" b="0" i="0" u="none" strike="noStrike" dirty="0">
                          <a:solidFill>
                            <a:srgbClr val="FFFFFF"/>
                          </a:solidFill>
                          <a:effectLst/>
                          <a:latin typeface="ＭＳ Ｐゴシック" panose="020B0600070205080204" pitchFamily="50" charset="-128"/>
                          <a:ea typeface="ＭＳ Ｐゴシック" panose="020B0600070205080204" pitchFamily="50" charset="-128"/>
                        </a:rPr>
                        <a:t>園芸・クラフト</a:t>
                      </a:r>
                    </a:p>
                  </a:txBody>
                  <a:tcPr marL="5058" marR="5058" marT="5058"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ctr"/>
                      <a:r>
                        <a:rPr lang="ja-JP" altLang="en-US" sz="700" b="0" i="0" u="none" strike="noStrike">
                          <a:solidFill>
                            <a:srgbClr val="FFFFFF"/>
                          </a:solidFill>
                          <a:effectLst/>
                          <a:latin typeface="ＭＳ Ｐゴシック" panose="020B0600070205080204" pitchFamily="50" charset="-128"/>
                          <a:ea typeface="ＭＳ Ｐゴシック" panose="020B0600070205080204" pitchFamily="50" charset="-128"/>
                        </a:rPr>
                        <a:t>音楽関係</a:t>
                      </a:r>
                    </a:p>
                  </a:txBody>
                  <a:tcPr marL="5058" marR="5058" marT="5058"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3189058227"/>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環境</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気功法</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ガーデニング</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音楽全般</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1199626"/>
                  </a:ext>
                </a:extLst>
              </a:tr>
              <a:tr h="187274">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論語</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体のメンテナンス法</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フラワーアレンジメント</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カラオケ</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8819554"/>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漢文</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健康</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和服リメイク</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chemeClr val="tx2"/>
                          </a:solidFill>
                          <a:effectLst/>
                          <a:highlight>
                            <a:srgbClr val="FFFFFF"/>
                          </a:highlight>
                          <a:latin typeface="ＭＳ Ｐゴシック" panose="020B0600070205080204" pitchFamily="50" charset="-128"/>
                          <a:ea typeface="ＭＳ Ｐゴシック" panose="020B0600070205080204" pitchFamily="50" charset="-128"/>
                        </a:rPr>
                        <a:t>歌指導</a:t>
                      </a:r>
                      <a:endParaRPr lang="en-US" altLang="ja-JP" sz="700" b="0" i="0" u="none" strike="noStrike" dirty="0">
                        <a:solidFill>
                          <a:schemeClr val="tx2"/>
                        </a:solidFill>
                        <a:effectLst/>
                        <a:highlight>
                          <a:srgbClr val="FFFFFF"/>
                        </a:highlight>
                        <a:latin typeface="ＭＳ Ｐゴシック" panose="020B0600070205080204" pitchFamily="50" charset="-128"/>
                        <a:ea typeface="ＭＳ Ｐゴシック" panose="020B0600070205080204" pitchFamily="50"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9191917"/>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中国語</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フラダンス</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ハーバリウム</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古代歌謡</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1839874"/>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コントラクトブリッジ（トランプ）</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呼吸法</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彫金</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ギター</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4291314"/>
                  </a:ext>
                </a:extLst>
              </a:tr>
              <a:tr h="187200">
                <a:tc>
                  <a:txBody>
                    <a:bodyPr/>
                    <a:lstStyle/>
                    <a:p>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パソコン</a:t>
                      </a:r>
                      <a:endParaRPr lang="ja-JP" altLang="en-US" sz="700" dirty="0">
                        <a:highlight>
                          <a:srgbClr val="FFFFFF"/>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zh-TW"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血液循環体操</a:t>
                      </a:r>
                      <a:endParaRPr lang="ja-JP" altLang="en-US" sz="700" dirty="0">
                        <a:highlight>
                          <a:srgbClr val="FFFFFF"/>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木彫り</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ピアノ</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1024436"/>
                  </a:ext>
                </a:extLst>
              </a:tr>
              <a:tr h="1872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コミュニケーション</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運動</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陶芸、ビーズ手芸</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キーボード</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667068"/>
                  </a:ext>
                </a:extLst>
              </a:tr>
              <a:tr h="18727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ビジネスマナー</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フェルデンクライスメゾット</a:t>
                      </a:r>
                      <a:r>
                        <a:rPr lang="en-US" altLang="ja-JP"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a:t>
                      </a: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健康法</a:t>
                      </a:r>
                      <a:r>
                        <a:rPr lang="en-US" altLang="ja-JP"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ワイヤークラフト</a:t>
                      </a: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雅楽</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145450"/>
                  </a:ext>
                </a:extLst>
              </a:tr>
              <a:tr h="18252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メンタルヘルス</a:t>
                      </a:r>
                      <a:endParaRPr lang="ja-JP" altLang="en-US"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太極拳</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シャドウボックス</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オカリナ</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2559652"/>
                  </a:ext>
                </a:extLst>
              </a:tr>
              <a:tr h="173175">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法務</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ダンス</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洋裁リメイク</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chemeClr val="tx2"/>
                          </a:solidFill>
                          <a:effectLst/>
                          <a:highlight>
                            <a:srgbClr val="FFFFFF"/>
                          </a:highlight>
                          <a:latin typeface="ＭＳ Ｐゴシック" panose="020B0600070205080204" pitchFamily="50" charset="-128"/>
                          <a:ea typeface="ＭＳ Ｐゴシック" panose="020B0600070205080204" pitchFamily="50" charset="-128"/>
                        </a:rPr>
                        <a:t>民謡</a:t>
                      </a:r>
                      <a:endParaRPr lang="en-US" altLang="ja-JP" sz="700" b="0" i="0" u="none" strike="noStrike" dirty="0">
                        <a:solidFill>
                          <a:schemeClr val="tx2"/>
                        </a:solidFill>
                        <a:effectLst/>
                        <a:highlight>
                          <a:srgbClr val="FFFFFF"/>
                        </a:highlight>
                        <a:latin typeface="ＭＳ Ｐゴシック" panose="020B0600070205080204" pitchFamily="50" charset="-128"/>
                        <a:ea typeface="ＭＳ Ｐゴシック" panose="020B0600070205080204" pitchFamily="50"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6118161"/>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介護、認知症</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体操</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編み物</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三味線</a:t>
                      </a:r>
                      <a:endParaRPr lang="en-US" altLang="ja-JP"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4239513"/>
                  </a:ext>
                </a:extLst>
              </a:tr>
              <a:tr h="187274">
                <a:tc>
                  <a:txBody>
                    <a:bodyPr/>
                    <a:lstStyle/>
                    <a:p>
                      <a:r>
                        <a:rPr lang="ja-JP" altLang="en-US" sz="700" dirty="0"/>
                        <a:t>生前整理</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腹圧調整</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700" dirty="0"/>
                        <a:t>生け花</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700" dirty="0">
                          <a:highlight>
                            <a:srgbClr val="FFFFFF"/>
                          </a:highlight>
                        </a:rPr>
                        <a:t>胡弓</a:t>
                      </a:r>
                      <a:endParaRPr lang="en-US" altLang="ja-JP" sz="700" dirty="0">
                        <a:highlight>
                          <a:srgbClr val="FFFFFF"/>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0596404"/>
                  </a:ext>
                </a:extLst>
              </a:tr>
              <a:tr h="187274">
                <a:tc>
                  <a:txBody>
                    <a:bodyPr/>
                    <a:lstStyle/>
                    <a:p>
                      <a:r>
                        <a:rPr lang="ja-JP" altLang="en-US" sz="700" dirty="0"/>
                        <a:t>心理カウンセリング</a:t>
                      </a:r>
                      <a:endParaRPr lang="ja-JP" altLang="en-US" sz="700" dirty="0">
                        <a:highlight>
                          <a:srgbClr val="FFFF00"/>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ルーシーダットン（タイ式ヨガ）</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700" dirty="0"/>
                        <a:t>水引、ビーズ手芸</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声学</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1947291"/>
                  </a:ext>
                </a:extLst>
              </a:tr>
              <a:tr h="187274">
                <a:tc>
                  <a:txBody>
                    <a:bodyPr/>
                    <a:lstStyle/>
                    <a:p>
                      <a:r>
                        <a:rPr lang="ja-JP" altLang="en-US" sz="700" dirty="0"/>
                        <a:t>心理学</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ヨガ</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700" dirty="0">
                        <a:highlight>
                          <a:srgbClr val="FFFF00"/>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ミュージックベル</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5767740"/>
                  </a:ext>
                </a:extLst>
              </a:tr>
              <a:tr h="187274">
                <a:tc>
                  <a:txBody>
                    <a:bodyPr/>
                    <a:lstStyle/>
                    <a:p>
                      <a:r>
                        <a:rPr lang="ja-JP" altLang="en-US" sz="700" dirty="0"/>
                        <a:t>システムダイアリー</a:t>
                      </a:r>
                      <a:endParaRPr lang="ja-JP" altLang="en-US" sz="700" dirty="0">
                        <a:highlight>
                          <a:srgbClr val="FFFF00"/>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骨盤の調整</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トーンチャイム</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3355940"/>
                  </a:ext>
                </a:extLst>
              </a:tr>
              <a:tr h="187200">
                <a:tc>
                  <a:txBody>
                    <a:bodyPr/>
                    <a:lstStyle/>
                    <a:p>
                      <a:r>
                        <a:rPr lang="ja-JP" altLang="en-US" sz="700" dirty="0"/>
                        <a:t>自然</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ヨガ</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700" dirty="0"/>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リトミック</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8549081"/>
                  </a:ext>
                </a:extLst>
              </a:tr>
              <a:tr h="180020">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消費生活</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美容</a:t>
                      </a:r>
                      <a:endParaRPr lang="en-US" altLang="ja-JP"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0" i="0" u="none" strike="noStrike">
                          <a:solidFill>
                            <a:schemeClr val="accent3"/>
                          </a:solidFill>
                          <a:effectLst/>
                          <a:latin typeface="ＭＳ Ｐゴシック" panose="020B0600070205080204" pitchFamily="50" charset="-128"/>
                          <a:ea typeface="ＭＳ Ｐゴシック" panose="020B0600070205080204" pitchFamily="50" charset="-128"/>
                        </a:rPr>
                        <a:t>芸術・文化</a:t>
                      </a:r>
                      <a:endParaRPr lang="ja-JP" altLang="en-US" sz="700" b="0" i="0" u="none" strike="noStrike" dirty="0">
                        <a:solidFill>
                          <a:schemeClr val="accent3"/>
                        </a:solidFill>
                        <a:effectLst/>
                        <a:latin typeface="ＭＳ Ｐゴシック" panose="020B0600070205080204" pitchFamily="50" charset="-128"/>
                        <a:ea typeface="ＭＳ Ｐゴシック" panose="020B0600070205080204" pitchFamily="50"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endParaRPr lang="ja-JP" altLang="en-US" sz="700" dirty="0"/>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672246"/>
                  </a:ext>
                </a:extLst>
              </a:tr>
              <a:tr h="187274">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日常礼法</a:t>
                      </a:r>
                      <a:endParaRPr lang="en-US" altLang="ja-JP"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スキンケア</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書道</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1884369"/>
                  </a:ext>
                </a:extLst>
              </a:tr>
              <a:tr h="1872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キャリアコンサル</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シャドーボクシング</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短歌</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700" dirty="0"/>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0991247"/>
                  </a:ext>
                </a:extLst>
              </a:tr>
              <a:tr h="16959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ファイナンシャル・プランニング</a:t>
                      </a:r>
                      <a:endParaRPr lang="en-US" altLang="ja-JP"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アロマテラピー</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華道</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700" dirty="0"/>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6389547"/>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世界遺産と周辺の街について</a:t>
                      </a:r>
                      <a:endPar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700" dirty="0"/>
                        <a:t>体のケア</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着付け</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　</a:t>
                      </a: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058"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22761875"/>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茶道</a:t>
                      </a:r>
                      <a:endParaRPr lang="ja-JP" altLang="en-US"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700" dirty="0"/>
                        <a:t>栄養指導</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立居振舞</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700">
                          <a:solidFill>
                            <a:schemeClr val="accent3"/>
                          </a:solidFill>
                        </a:rPr>
                        <a:t>親子・子供向け</a:t>
                      </a:r>
                      <a:endParaRPr lang="ja-JP" altLang="en-US" sz="700" dirty="0">
                        <a:solidFill>
                          <a:schemeClr val="accent3"/>
                        </a:solidFill>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2089193831"/>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歴史</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700" b="0" i="0" u="none" strike="noStrike" dirty="0">
                        <a:solidFill>
                          <a:schemeClr val="tx1"/>
                        </a:solidFill>
                        <a:effectLst/>
                        <a:latin typeface="+mn-lt"/>
                        <a:ea typeface="+mn-ea"/>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絵手紙</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ピアノ</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8082639"/>
                  </a:ext>
                </a:extLst>
              </a:tr>
              <a:tr h="199183">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古文</a:t>
                      </a:r>
                      <a:endPar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臨床美術</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2529008"/>
                  </a:ext>
                </a:extLst>
              </a:tr>
              <a:tr h="187274">
                <a:tc>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不動産</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chemeClr val="bg1"/>
                          </a:solidFill>
                          <a:effectLst/>
                          <a:latin typeface="+mn-lt"/>
                          <a:ea typeface="+mn-ea"/>
                        </a:rPr>
                        <a:t>料理</a:t>
                      </a:r>
                      <a:endParaRPr lang="en-US" altLang="ja-JP" sz="700" b="0" i="0" u="none" strike="noStrike" dirty="0">
                        <a:solidFill>
                          <a:schemeClr val="bg1"/>
                        </a:solidFill>
                        <a:effectLst/>
                        <a:latin typeface="+mn-lt"/>
                        <a:ea typeface="+mn-ea"/>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川柳</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53554"/>
                  </a:ext>
                </a:extLst>
              </a:tr>
              <a:tr h="1872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相続</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手打ちうどん</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写俳</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700" dirty="0">
                        <a:highlight>
                          <a:srgbClr val="FFFF00"/>
                        </a:highlight>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8756680"/>
                  </a:ext>
                </a:extLst>
              </a:tr>
              <a:tr h="187200">
                <a:tc>
                  <a:txBody>
                    <a:bodyPr/>
                    <a:lstStyle/>
                    <a:p>
                      <a:r>
                        <a:rPr lang="ja-JP" altLang="en-US" sz="700" dirty="0"/>
                        <a:t>美術史</a:t>
                      </a: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rPr>
                        <a:t>手打ちそば</a:t>
                      </a:r>
                      <a:endParaRPr lang="en-US" altLang="ja-JP"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highlight>
                          <a:srgbClr val="FFFFFF"/>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700" b="0" i="0" u="none" strike="noStrike" dirty="0">
                        <a:solidFill>
                          <a:srgbClr val="000000"/>
                        </a:solidFill>
                        <a:effectLst/>
                        <a:highlight>
                          <a:srgbClr val="FFFF00"/>
                        </a:highligh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7274504"/>
                  </a:ext>
                </a:extLst>
              </a:tr>
              <a:tr h="187274">
                <a:tc>
                  <a:txBody>
                    <a:bodyPr/>
                    <a:lstStyle/>
                    <a:p>
                      <a:endParaRPr lang="ja-JP" altLang="en-US" sz="700" dirty="0"/>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700" b="0" i="0" u="none" strike="noStrike" dirty="0">
                          <a:solidFill>
                            <a:schemeClr val="tx1"/>
                          </a:solidFill>
                          <a:effectLst/>
                          <a:latin typeface="+mn-lt"/>
                          <a:ea typeface="+mn-ea"/>
                        </a:rPr>
                        <a:t>韓国料理</a:t>
                      </a:r>
                      <a:endParaRPr lang="en-US" altLang="ja-JP" sz="700" b="0" i="0" u="none" strike="noStrike" dirty="0">
                        <a:solidFill>
                          <a:schemeClr val="tx1"/>
                        </a:solidFill>
                        <a:effectLst/>
                        <a:latin typeface="+mn-lt"/>
                        <a:ea typeface="+mn-ea"/>
                      </a:endParaRPr>
                    </a:p>
                  </a:txBody>
                  <a:tcPr marL="75863" marR="5058" marT="505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solidFill>
                        <a:srgbClr val="000000"/>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6735888"/>
                  </a:ext>
                </a:extLst>
              </a:tr>
              <a:tr h="187274">
                <a:tc>
                  <a:txBody>
                    <a:bodyPr/>
                    <a:lstStyle/>
                    <a:p>
                      <a:pPr algn="l" fontAlgn="ct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5863" marR="5058" marT="505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058" marR="5058" marT="5058"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058" marR="5058" marT="5058" marB="0" anchor="ctr">
                    <a:lnL>
                      <a:noFill/>
                    </a:lnL>
                    <a:lnR>
                      <a:noFill/>
                    </a:lnR>
                    <a:lnT w="3175"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573007712"/>
                  </a:ext>
                </a:extLst>
              </a:tr>
            </a:tbl>
          </a:graphicData>
        </a:graphic>
      </p:graphicFrame>
    </p:spTree>
    <p:extLst>
      <p:ext uri="{BB962C8B-B14F-4D97-AF65-F5344CB8AC3E}">
        <p14:creationId xmlns:p14="http://schemas.microsoft.com/office/powerpoint/2010/main" val="2175077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530" name="Group 1490"/>
          <p:cNvGraphicFramePr>
            <a:graphicFrameLocks noGrp="1"/>
          </p:cNvGraphicFramePr>
          <p:nvPr>
            <p:extLst>
              <p:ext uri="{D42A27DB-BD31-4B8C-83A1-F6EECF244321}">
                <p14:modId xmlns:p14="http://schemas.microsoft.com/office/powerpoint/2010/main" val="639260187"/>
              </p:ext>
            </p:extLst>
          </p:nvPr>
        </p:nvGraphicFramePr>
        <p:xfrm>
          <a:off x="498475" y="966580"/>
          <a:ext cx="8147050" cy="5534158"/>
        </p:xfrm>
        <a:graphic>
          <a:graphicData uri="http://schemas.openxmlformats.org/drawingml/2006/table">
            <a:tbl>
              <a:tblPr/>
              <a:tblGrid>
                <a:gridCol w="1223158">
                  <a:extLst>
                    <a:ext uri="{9D8B030D-6E8A-4147-A177-3AD203B41FA5}">
                      <a16:colId xmlns:a16="http://schemas.microsoft.com/office/drawing/2014/main" val="20000"/>
                    </a:ext>
                  </a:extLst>
                </a:gridCol>
                <a:gridCol w="576991">
                  <a:extLst>
                    <a:ext uri="{9D8B030D-6E8A-4147-A177-3AD203B41FA5}">
                      <a16:colId xmlns:a16="http://schemas.microsoft.com/office/drawing/2014/main" val="20001"/>
                    </a:ext>
                  </a:extLst>
                </a:gridCol>
                <a:gridCol w="576991">
                  <a:extLst>
                    <a:ext uri="{9D8B030D-6E8A-4147-A177-3AD203B41FA5}">
                      <a16:colId xmlns:a16="http://schemas.microsoft.com/office/drawing/2014/main" val="20002"/>
                    </a:ext>
                  </a:extLst>
                </a:gridCol>
                <a:gridCol w="576991">
                  <a:extLst>
                    <a:ext uri="{9D8B030D-6E8A-4147-A177-3AD203B41FA5}">
                      <a16:colId xmlns:a16="http://schemas.microsoft.com/office/drawing/2014/main" val="20003"/>
                    </a:ext>
                  </a:extLst>
                </a:gridCol>
                <a:gridCol w="576991">
                  <a:extLst>
                    <a:ext uri="{9D8B030D-6E8A-4147-A177-3AD203B41FA5}">
                      <a16:colId xmlns:a16="http://schemas.microsoft.com/office/drawing/2014/main" val="20004"/>
                    </a:ext>
                  </a:extLst>
                </a:gridCol>
                <a:gridCol w="576991">
                  <a:extLst>
                    <a:ext uri="{9D8B030D-6E8A-4147-A177-3AD203B41FA5}">
                      <a16:colId xmlns:a16="http://schemas.microsoft.com/office/drawing/2014/main" val="20005"/>
                    </a:ext>
                  </a:extLst>
                </a:gridCol>
                <a:gridCol w="576991">
                  <a:extLst>
                    <a:ext uri="{9D8B030D-6E8A-4147-A177-3AD203B41FA5}">
                      <a16:colId xmlns:a16="http://schemas.microsoft.com/office/drawing/2014/main" val="20006"/>
                    </a:ext>
                  </a:extLst>
                </a:gridCol>
                <a:gridCol w="576991">
                  <a:extLst>
                    <a:ext uri="{9D8B030D-6E8A-4147-A177-3AD203B41FA5}">
                      <a16:colId xmlns:a16="http://schemas.microsoft.com/office/drawing/2014/main" val="20007"/>
                    </a:ext>
                  </a:extLst>
                </a:gridCol>
                <a:gridCol w="576991">
                  <a:extLst>
                    <a:ext uri="{9D8B030D-6E8A-4147-A177-3AD203B41FA5}">
                      <a16:colId xmlns:a16="http://schemas.microsoft.com/office/drawing/2014/main" val="20008"/>
                    </a:ext>
                  </a:extLst>
                </a:gridCol>
                <a:gridCol w="576991">
                  <a:extLst>
                    <a:ext uri="{9D8B030D-6E8A-4147-A177-3AD203B41FA5}">
                      <a16:colId xmlns:a16="http://schemas.microsoft.com/office/drawing/2014/main" val="20009"/>
                    </a:ext>
                  </a:extLst>
                </a:gridCol>
                <a:gridCol w="576991">
                  <a:extLst>
                    <a:ext uri="{9D8B030D-6E8A-4147-A177-3AD203B41FA5}">
                      <a16:colId xmlns:a16="http://schemas.microsoft.com/office/drawing/2014/main" val="20010"/>
                    </a:ext>
                  </a:extLst>
                </a:gridCol>
                <a:gridCol w="576991">
                  <a:extLst>
                    <a:ext uri="{9D8B030D-6E8A-4147-A177-3AD203B41FA5}">
                      <a16:colId xmlns:a16="http://schemas.microsoft.com/office/drawing/2014/main" val="20011"/>
                    </a:ext>
                  </a:extLst>
                </a:gridCol>
                <a:gridCol w="576991">
                  <a:extLst>
                    <a:ext uri="{9D8B030D-6E8A-4147-A177-3AD203B41FA5}">
                      <a16:colId xmlns:a16="http://schemas.microsoft.com/office/drawing/2014/main" val="20012"/>
                    </a:ext>
                  </a:extLst>
                </a:gridCol>
              </a:tblGrid>
              <a:tr h="424782">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4</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5</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6</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7</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8</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9</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10</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11</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12</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1</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2</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3</a:t>
                      </a: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月</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4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定期総会</a:t>
                      </a:r>
                      <a:endParaRPr kumimoji="1" lang="ja-JP" altLang="en-US"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ja-JP"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363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定期理事会</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en-US" altLang="ja-JP"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en-US" altLang="ja-JP"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en-US" altLang="ja-JP"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en-US" altLang="ja-JP"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rPr>
                        <a:t>●</a:t>
                      </a:r>
                      <a:endParaRPr kumimoji="1" lang="en-US" altLang="ja-JP" sz="1800" b="0" i="0" u="none" strike="noStrike" cap="none" normalizeH="0" baseline="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51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通年講座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実施</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0"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企</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画</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募集</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作業</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印刷</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受付</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r h="529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前期</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Ａ日程</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実施</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0"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企</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画</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募集</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作業</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印刷</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受付</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4"/>
                  </a:ext>
                </a:extLst>
              </a:tr>
              <a:tr h="4551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前期</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Ｂ日程</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実施</a:t>
                      </a: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0"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企</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画</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募集</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作業</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印刷</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R8</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受付</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5"/>
                  </a:ext>
                </a:extLst>
              </a:tr>
              <a:tr h="424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後期</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Ａ日程</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企</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画</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募集</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作業</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印刷</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受付</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実施</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4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後期</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Ｂ日程</a:t>
                      </a:r>
                      <a:r>
                        <a:rPr kumimoji="1" lang="en-US"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a:t>
                      </a: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企</a:t>
                      </a: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画</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募集</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作業</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編集</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印刷</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受付</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講座</a:t>
                      </a: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実施</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481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大学公開講座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kern="1200"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kern="1200"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718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rPr>
                        <a:t>特別講座</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en-US"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5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rPr>
                        <a:t>教授会の開催</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en-US"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rPr>
                        <a:t>●</a:t>
                      </a: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1" lang="en-US"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rPr>
                        <a:t>　</a:t>
                      </a: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rPr>
                        <a:t>　●</a:t>
                      </a:r>
                      <a:endParaRPr kumimoji="1" lang="ja-JP" altLang="ja-JP" sz="1000" b="0" i="0" u="none" strike="noStrike" cap="none" normalizeH="0" baseline="0" dirty="0">
                        <a:ln>
                          <a:noFill/>
                        </a:ln>
                        <a:solidFill>
                          <a:schemeClr val="tx1"/>
                        </a:solidFill>
                        <a:effectLst/>
                        <a:latin typeface="HGｺﾞｼｯｸM" pitchFamily="49" charset="-128"/>
                        <a:ea typeface="HGｺﾞｼｯｸM"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51569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rPr>
                        <a:t>市民教授募集</a:t>
                      </a:r>
                      <a:endParaRPr kumimoji="1" lang="ja-JP" altLang="en-US" sz="1800" b="0" i="0" u="none" strike="noStrike" cap="none" normalizeH="0" baseline="0" dirty="0">
                        <a:ln>
                          <a:noFill/>
                        </a:ln>
                        <a:solidFill>
                          <a:schemeClr val="tx1"/>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ysClr val="windowText" lastClr="000000"/>
                          </a:solidFill>
                          <a:effectLst/>
                          <a:latin typeface="HG丸ｺﾞｼｯｸM-PRO" pitchFamily="49" charset="-128"/>
                          <a:ea typeface="HG丸ｺﾞｼｯｸM-PRO" pitchFamily="49" charset="-128"/>
                          <a:cs typeface="Times New Roman" pitchFamily="18" charset="0"/>
                        </a:rPr>
                        <a:t>説明会</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1" i="0" u="none" strike="noStrike" cap="none" normalizeH="0" baseline="0" dirty="0">
                        <a:ln>
                          <a:noFill/>
                        </a:ln>
                        <a:solidFill>
                          <a:sysClr val="windowText" lastClr="000000"/>
                        </a:solidFill>
                        <a:effectLst/>
                        <a:latin typeface="HG丸ｺﾞｼｯｸM-PRO" pitchFamily="49" charset="-128"/>
                        <a:ea typeface="HG丸ｺﾞｼｯｸM-PRO" pitchFamily="49" charset="-128"/>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9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highlight>
                            <a:srgbClr val="FFFFFF"/>
                          </a:highlight>
                          <a:latin typeface="HG丸ｺﾞｼｯｸM-PRO" pitchFamily="49" charset="-128"/>
                          <a:ea typeface="HG丸ｺﾞｼｯｸM-PRO" pitchFamily="49" charset="-128"/>
                          <a:cs typeface="Times New Roman" pitchFamily="18" charset="0"/>
                        </a:rPr>
                        <a:t>説明会</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ja-JP" sz="2800" b="0" i="0" u="none" strike="noStrike" cap="none" normalizeH="0" baseline="0" dirty="0">
                        <a:ln>
                          <a:noFill/>
                        </a:ln>
                        <a:solidFill>
                          <a:schemeClr val="tx1"/>
                        </a:solidFill>
                        <a:effectLst/>
                        <a:latin typeface="HG丸ｺﾞｼｯｸM-PRO" pitchFamily="49" charset="-128"/>
                        <a:ea typeface="HG丸ｺﾞｼｯｸM-PRO" pitchFamily="49" charset="-128"/>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19458" name="AutoShape 1288"/>
          <p:cNvSpPr>
            <a:spLocks noChangeArrowheads="1"/>
          </p:cNvSpPr>
          <p:nvPr/>
        </p:nvSpPr>
        <p:spPr bwMode="auto">
          <a:xfrm>
            <a:off x="2394505" y="2213865"/>
            <a:ext cx="6092930" cy="252000"/>
          </a:xfrm>
          <a:prstGeom prst="rightArrow">
            <a:avLst>
              <a:gd name="adj1" fmla="val 49407"/>
              <a:gd name="adj2" fmla="val 141203"/>
            </a:avLst>
          </a:prstGeom>
          <a:solidFill>
            <a:schemeClr val="accent2">
              <a:lumMod val="40000"/>
              <a:lumOff val="60000"/>
            </a:schemeClr>
          </a:solidFill>
          <a:ln w="9525">
            <a:solidFill>
              <a:schemeClr val="tx1"/>
            </a:solidFill>
            <a:miter lim="800000"/>
            <a:headEnd/>
            <a:tailEnd/>
          </a:ln>
        </p:spPr>
        <p:txBody>
          <a:bodyPr wrap="square" lIns="90000" tIns="46800" rIns="90000" bIns="46800" anchor="ctr">
            <a:spAutoFit/>
          </a:bodyPr>
          <a:lstStyle/>
          <a:p>
            <a:endParaRPr lang="ja-JP" altLang="en-US"/>
          </a:p>
        </p:txBody>
      </p:sp>
      <p:sp>
        <p:nvSpPr>
          <p:cNvPr id="19643" name="Rectangle 152"/>
          <p:cNvSpPr>
            <a:spLocks noGrp="1" noChangeArrowheads="1"/>
          </p:cNvSpPr>
          <p:nvPr>
            <p:ph type="title"/>
          </p:nvPr>
        </p:nvSpPr>
        <p:spPr>
          <a:xfrm>
            <a:off x="457200" y="457200"/>
            <a:ext cx="8229600" cy="523875"/>
          </a:xfrm>
          <a:noFill/>
        </p:spPr>
        <p:txBody>
          <a:bodyPr/>
          <a:lstStyle/>
          <a:p>
            <a:pPr eaLnBrk="1" hangingPunct="1"/>
            <a:r>
              <a:rPr lang="ja-JP" altLang="en-US" sz="2800" dirty="0">
                <a:ea typeface="HGS創英角ｺﾞｼｯｸUB" pitchFamily="50" charset="-128"/>
              </a:rPr>
              <a:t>年間スケジュール</a:t>
            </a:r>
          </a:p>
        </p:txBody>
      </p:sp>
      <p:sp>
        <p:nvSpPr>
          <p:cNvPr id="19645" name="Rectangle 267"/>
          <p:cNvSpPr>
            <a:spLocks noChangeArrowheads="1"/>
          </p:cNvSpPr>
          <p:nvPr/>
        </p:nvSpPr>
        <p:spPr bwMode="auto">
          <a:xfrm>
            <a:off x="696913" y="-157163"/>
            <a:ext cx="428625"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46" name="Rectangle 281"/>
          <p:cNvSpPr>
            <a:spLocks noChangeArrowheads="1"/>
          </p:cNvSpPr>
          <p:nvPr/>
        </p:nvSpPr>
        <p:spPr bwMode="auto">
          <a:xfrm>
            <a:off x="696913" y="-157163"/>
            <a:ext cx="428625"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47" name="Rectangle 295"/>
          <p:cNvSpPr>
            <a:spLocks noChangeArrowheads="1"/>
          </p:cNvSpPr>
          <p:nvPr/>
        </p:nvSpPr>
        <p:spPr bwMode="auto">
          <a:xfrm>
            <a:off x="696913" y="-157163"/>
            <a:ext cx="428625"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48" name="Rectangle 299"/>
          <p:cNvSpPr>
            <a:spLocks noChangeArrowheads="1"/>
          </p:cNvSpPr>
          <p:nvPr/>
        </p:nvSpPr>
        <p:spPr bwMode="auto">
          <a:xfrm>
            <a:off x="696913" y="-157163"/>
            <a:ext cx="427037"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49" name="Rectangle 316"/>
          <p:cNvSpPr>
            <a:spLocks noChangeArrowheads="1"/>
          </p:cNvSpPr>
          <p:nvPr/>
        </p:nvSpPr>
        <p:spPr bwMode="auto">
          <a:xfrm>
            <a:off x="696913" y="-157163"/>
            <a:ext cx="428625"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50" name="Rectangle 329"/>
          <p:cNvSpPr>
            <a:spLocks noChangeArrowheads="1"/>
          </p:cNvSpPr>
          <p:nvPr/>
        </p:nvSpPr>
        <p:spPr bwMode="auto">
          <a:xfrm>
            <a:off x="696913" y="-157163"/>
            <a:ext cx="427037"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51" name="Rectangle 334"/>
          <p:cNvSpPr>
            <a:spLocks noChangeArrowheads="1"/>
          </p:cNvSpPr>
          <p:nvPr/>
        </p:nvSpPr>
        <p:spPr bwMode="auto">
          <a:xfrm>
            <a:off x="696913" y="-157163"/>
            <a:ext cx="427037"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52" name="Rectangle 378"/>
          <p:cNvSpPr>
            <a:spLocks noChangeArrowheads="1"/>
          </p:cNvSpPr>
          <p:nvPr/>
        </p:nvSpPr>
        <p:spPr bwMode="auto">
          <a:xfrm>
            <a:off x="696913" y="-157163"/>
            <a:ext cx="428625" cy="0"/>
          </a:xfrm>
          <a:prstGeom prst="rect">
            <a:avLst/>
          </a:prstGeom>
          <a:noFill/>
          <a:ln w="9525">
            <a:noFill/>
            <a:miter lim="800000"/>
            <a:headEnd/>
            <a:tailEnd/>
          </a:ln>
        </p:spPr>
        <p:txBody>
          <a:bodyPr wrap="none" lIns="90000" tIns="46800" rIns="90000" bIns="46800" anchor="ctr">
            <a:spAutoFit/>
          </a:bodyPr>
          <a:lstStyle/>
          <a:p>
            <a:endParaRPr lang="ja-JP" altLang="en-US"/>
          </a:p>
        </p:txBody>
      </p:sp>
      <p:sp>
        <p:nvSpPr>
          <p:cNvPr id="19653" name="AutoShape 1445"/>
          <p:cNvSpPr>
            <a:spLocks noChangeArrowheads="1"/>
          </p:cNvSpPr>
          <p:nvPr/>
        </p:nvSpPr>
        <p:spPr bwMode="auto">
          <a:xfrm>
            <a:off x="2349500" y="2754080"/>
            <a:ext cx="2744788" cy="269875"/>
          </a:xfrm>
          <a:prstGeom prst="rightArrow">
            <a:avLst>
              <a:gd name="adj1" fmla="val 49407"/>
              <a:gd name="adj2" fmla="val 77080"/>
            </a:avLst>
          </a:prstGeom>
          <a:solidFill>
            <a:schemeClr val="accent2">
              <a:lumMod val="40000"/>
              <a:lumOff val="60000"/>
            </a:schemeClr>
          </a:solidFill>
          <a:ln w="9525">
            <a:solidFill>
              <a:schemeClr val="tx1"/>
            </a:solidFill>
            <a:miter lim="800000"/>
            <a:headEnd/>
            <a:tailEnd/>
          </a:ln>
        </p:spPr>
        <p:txBody>
          <a:bodyPr lIns="90000" tIns="46800" rIns="90000" bIns="46800" anchor="ctr">
            <a:spAutoFit/>
          </a:bodyPr>
          <a:lstStyle/>
          <a:p>
            <a:endParaRPr lang="ja-JP" altLang="en-US"/>
          </a:p>
        </p:txBody>
      </p:sp>
      <p:sp>
        <p:nvSpPr>
          <p:cNvPr id="19655" name="AutoShape 1447"/>
          <p:cNvSpPr>
            <a:spLocks noChangeArrowheads="1"/>
          </p:cNvSpPr>
          <p:nvPr/>
        </p:nvSpPr>
        <p:spPr bwMode="auto">
          <a:xfrm>
            <a:off x="4122015" y="3294140"/>
            <a:ext cx="1035050" cy="269875"/>
          </a:xfrm>
          <a:prstGeom prst="rightArrow">
            <a:avLst>
              <a:gd name="adj1" fmla="val 49407"/>
              <a:gd name="adj2" fmla="val 50320"/>
            </a:avLst>
          </a:prstGeom>
          <a:solidFill>
            <a:schemeClr val="accent2">
              <a:lumMod val="40000"/>
              <a:lumOff val="60000"/>
            </a:schemeClr>
          </a:solidFill>
          <a:ln w="9525">
            <a:solidFill>
              <a:schemeClr val="tx1"/>
            </a:solidFill>
            <a:miter lim="800000"/>
            <a:headEnd/>
            <a:tailEnd/>
          </a:ln>
        </p:spPr>
        <p:txBody>
          <a:bodyPr lIns="90000" tIns="46800" rIns="90000" bIns="46800" anchor="ctr">
            <a:spAutoFit/>
          </a:bodyPr>
          <a:lstStyle/>
          <a:p>
            <a:endParaRPr lang="ja-JP" altLang="en-US"/>
          </a:p>
        </p:txBody>
      </p:sp>
      <p:sp>
        <p:nvSpPr>
          <p:cNvPr id="19656" name="AutoShape 1448"/>
          <p:cNvSpPr>
            <a:spLocks noChangeArrowheads="1"/>
          </p:cNvSpPr>
          <p:nvPr/>
        </p:nvSpPr>
        <p:spPr bwMode="auto">
          <a:xfrm>
            <a:off x="5949950" y="3744035"/>
            <a:ext cx="2655888" cy="269875"/>
          </a:xfrm>
          <a:prstGeom prst="rightArrow">
            <a:avLst>
              <a:gd name="adj1" fmla="val 49407"/>
              <a:gd name="adj2" fmla="val 101191"/>
            </a:avLst>
          </a:prstGeom>
          <a:solidFill>
            <a:schemeClr val="accent2">
              <a:lumMod val="40000"/>
              <a:lumOff val="60000"/>
            </a:schemeClr>
          </a:solidFill>
          <a:ln w="9525">
            <a:solidFill>
              <a:schemeClr val="tx1"/>
            </a:solidFill>
            <a:miter lim="800000"/>
            <a:headEnd/>
            <a:tailEnd/>
          </a:ln>
        </p:spPr>
        <p:txBody>
          <a:bodyPr lIns="90000" tIns="46800" rIns="90000" bIns="46800" anchor="ctr">
            <a:spAutoFit/>
          </a:bodyPr>
          <a:lstStyle/>
          <a:p>
            <a:endParaRPr lang="ja-JP" altLang="en-US"/>
          </a:p>
        </p:txBody>
      </p:sp>
      <p:sp>
        <p:nvSpPr>
          <p:cNvPr id="19658" name="AutoShape 1450"/>
          <p:cNvSpPr>
            <a:spLocks noChangeArrowheads="1"/>
          </p:cNvSpPr>
          <p:nvPr/>
        </p:nvSpPr>
        <p:spPr bwMode="auto">
          <a:xfrm>
            <a:off x="7594600" y="4194240"/>
            <a:ext cx="1035050" cy="269875"/>
          </a:xfrm>
          <a:prstGeom prst="rightArrow">
            <a:avLst>
              <a:gd name="adj1" fmla="val 49407"/>
              <a:gd name="adj2" fmla="val 50320"/>
            </a:avLst>
          </a:prstGeom>
          <a:solidFill>
            <a:schemeClr val="accent2">
              <a:lumMod val="40000"/>
              <a:lumOff val="60000"/>
            </a:schemeClr>
          </a:solidFill>
          <a:ln w="9525">
            <a:solidFill>
              <a:schemeClr val="tx1"/>
            </a:solidFill>
            <a:miter lim="800000"/>
            <a:headEnd/>
            <a:tailEnd/>
          </a:ln>
        </p:spPr>
        <p:txBody>
          <a:bodyPr lIns="90000" tIns="46800" rIns="90000" bIns="46800" anchor="ctr">
            <a:spAutoFit/>
          </a:bodyPr>
          <a:lstStyle/>
          <a:p>
            <a:endParaRPr lang="ja-JP" altLang="en-US"/>
          </a:p>
        </p:txBody>
      </p:sp>
      <p:sp>
        <p:nvSpPr>
          <p:cNvPr id="3" name="Text Box 9">
            <a:extLst>
              <a:ext uri="{FF2B5EF4-FFF2-40B4-BE49-F238E27FC236}">
                <a16:creationId xmlns:a16="http://schemas.microsoft.com/office/drawing/2014/main" id="{25246610-7C9A-0BB8-5A6E-C31429644748}"/>
              </a:ext>
            </a:extLst>
          </p:cNvPr>
          <p:cNvSpPr txBox="1">
            <a:spLocks noChangeArrowheads="1"/>
          </p:cNvSpPr>
          <p:nvPr/>
        </p:nvSpPr>
        <p:spPr bwMode="auto">
          <a:xfrm>
            <a:off x="8802470" y="6450611"/>
            <a:ext cx="296862" cy="402291"/>
          </a:xfrm>
          <a:prstGeom prst="rect">
            <a:avLst/>
          </a:prstGeom>
          <a:noFill/>
          <a:ln w="9525">
            <a:noFill/>
            <a:miter lim="800000"/>
            <a:headEnd/>
            <a:tailEnd/>
          </a:ln>
        </p:spPr>
        <p:txBody>
          <a:bodyPr lIns="90000" tIns="46800" rIns="90000" bIns="46800">
            <a:spAutoFit/>
          </a:bodyPr>
          <a:lstStyle/>
          <a:p>
            <a:pPr>
              <a:spcBef>
                <a:spcPct val="50000"/>
              </a:spcBef>
            </a:pPr>
            <a:r>
              <a:rPr lang="en-US" altLang="ja-JP" sz="2000" dirty="0">
                <a:latin typeface="ＭＳ ゴシック" pitchFamily="49" charset="-128"/>
                <a:ea typeface="ＭＳ ゴシック" pitchFamily="49" charset="-128"/>
              </a:rPr>
              <a:t>6</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Pixel</Template>
  <TotalTime>10046</TotalTime>
  <Words>6954</Words>
  <Application>Microsoft Office PowerPoint</Application>
  <PresentationFormat>画面に合わせる (4:3)</PresentationFormat>
  <Paragraphs>1094</Paragraphs>
  <Slides>22</Slides>
  <Notes>22</Notes>
  <HiddenSlides>0</HiddenSlides>
  <MMClips>0</MMClips>
  <ScaleCrop>false</ScaleCrop>
  <HeadingPairs>
    <vt:vector size="6" baseType="variant">
      <vt:variant>
        <vt:lpstr>使用されているフォント</vt:lpstr>
      </vt:variant>
      <vt:variant>
        <vt:i4>18</vt:i4>
      </vt:variant>
      <vt:variant>
        <vt:lpstr>テーマ</vt:lpstr>
      </vt:variant>
      <vt:variant>
        <vt:i4>1</vt:i4>
      </vt:variant>
      <vt:variant>
        <vt:lpstr>スライド タイトル</vt:lpstr>
      </vt:variant>
      <vt:variant>
        <vt:i4>22</vt:i4>
      </vt:variant>
    </vt:vector>
  </HeadingPairs>
  <TitlesOfParts>
    <vt:vector size="41" baseType="lpstr">
      <vt:lpstr>HGPｺﾞｼｯｸM</vt:lpstr>
      <vt:lpstr>HGP創英角ｺﾞｼｯｸUB</vt:lpstr>
      <vt:lpstr>HGP創英角ﾎﾟｯﾌﾟ体</vt:lpstr>
      <vt:lpstr>HGSｺﾞｼｯｸM</vt:lpstr>
      <vt:lpstr>HGS創英角ｺﾞｼｯｸUB</vt:lpstr>
      <vt:lpstr>HGｺﾞｼｯｸE</vt:lpstr>
      <vt:lpstr>HGｺﾞｼｯｸM</vt:lpstr>
      <vt:lpstr>HG丸ｺﾞｼｯｸM-PRO</vt:lpstr>
      <vt:lpstr>HG創英角ｺﾞｼｯｸUB</vt:lpstr>
      <vt:lpstr>ＭＳ Ｐゴシック</vt:lpstr>
      <vt:lpstr>ＭＳ Ｐ明朝</vt:lpstr>
      <vt:lpstr>ＭＳ ゴシック</vt:lpstr>
      <vt:lpstr>ＭＳ 明朝</vt:lpstr>
      <vt:lpstr>Arial</vt:lpstr>
      <vt:lpstr>Arial Black</vt:lpstr>
      <vt:lpstr>Century</vt:lpstr>
      <vt:lpstr>Times New Roman</vt:lpstr>
      <vt:lpstr>Wingdings</vt:lpstr>
      <vt:lpstr>Pixel</vt:lpstr>
      <vt:lpstr>市民大学きたもと学苑概要 （新規市民教授希望者説明用）</vt:lpstr>
      <vt:lpstr>目　　次</vt:lpstr>
      <vt:lpstr>目　　次</vt:lpstr>
      <vt:lpstr>市民大学きたもと学苑の開講にあたり</vt:lpstr>
      <vt:lpstr>市民大学きたもと学苑の目的</vt:lpstr>
      <vt:lpstr>市民大学きたもと学苑の概要</vt:lpstr>
      <vt:lpstr>市民大学きたもと学苑の組織図</vt:lpstr>
      <vt:lpstr>市民教授</vt:lpstr>
      <vt:lpstr>年間スケジュール</vt:lpstr>
      <vt:lpstr>新規市民教授の募集</vt:lpstr>
      <vt:lpstr>PowerPoint プレゼンテーション</vt:lpstr>
      <vt:lpstr>学苑運営費の納入</vt:lpstr>
      <vt:lpstr>講座の種類</vt:lpstr>
      <vt:lpstr>講座の運営方法及び設定の上限</vt:lpstr>
      <vt:lpstr>PowerPoint プレゼンテーション</vt:lpstr>
      <vt:lpstr>講座実施までの流れ</vt:lpstr>
      <vt:lpstr>受講料及び会場費</vt:lpstr>
      <vt:lpstr>講座運営の注意事項</vt:lpstr>
      <vt:lpstr>講座運営の注意事項</vt:lpstr>
      <vt:lpstr>けが等緊急事態発生対応マニュアル </vt:lpstr>
      <vt:lpstr>荒天・震災等の対応マニュアル</vt:lpstr>
      <vt:lpstr>市民大学きたもと学苑の市民教授・受講者の推移</vt:lpstr>
    </vt:vector>
  </TitlesOfParts>
  <Company>北本市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00000843</dc:creator>
  <cp:lastModifiedBy>石橋 勇人</cp:lastModifiedBy>
  <cp:revision>812</cp:revision>
  <cp:lastPrinted>2025-11-28T04:56:26Z</cp:lastPrinted>
  <dcterms:created xsi:type="dcterms:W3CDTF">2005-04-07T01:32:16Z</dcterms:created>
  <dcterms:modified xsi:type="dcterms:W3CDTF">2025-12-04T00:19:22Z</dcterms:modified>
</cp:coreProperties>
</file>